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84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7" r:id="rId4"/>
    <p:sldId id="268" r:id="rId5"/>
    <p:sldId id="269" r:id="rId6"/>
    <p:sldId id="270" r:id="rId7"/>
    <p:sldId id="276" r:id="rId8"/>
    <p:sldId id="280" r:id="rId9"/>
    <p:sldId id="277" r:id="rId10"/>
    <p:sldId id="271" r:id="rId11"/>
    <p:sldId id="281" r:id="rId12"/>
    <p:sldId id="282" r:id="rId13"/>
    <p:sldId id="283" r:id="rId14"/>
    <p:sldId id="284" r:id="rId15"/>
    <p:sldId id="285" r:id="rId16"/>
    <p:sldId id="286" r:id="rId17"/>
    <p:sldId id="272" r:id="rId18"/>
    <p:sldId id="287" r:id="rId19"/>
    <p:sldId id="288" r:id="rId20"/>
    <p:sldId id="289" r:id="rId21"/>
    <p:sldId id="291" r:id="rId22"/>
    <p:sldId id="273" r:id="rId23"/>
    <p:sldId id="293" r:id="rId24"/>
    <p:sldId id="274" r:id="rId25"/>
    <p:sldId id="266" r:id="rId26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71" autoAdjust="0"/>
    <p:restoredTop sz="94660"/>
  </p:normalViewPr>
  <p:slideViewPr>
    <p:cSldViewPr snapToGrid="0">
      <p:cViewPr varScale="1">
        <p:scale>
          <a:sx n="67" d="100"/>
          <a:sy n="67" d="100"/>
        </p:scale>
        <p:origin x="792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/>
      <dgm:t>
        <a:bodyPr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/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/>
      <dgm:spPr/>
      <dgm:t>
        <a:bodyPr/>
        <a:lstStyle/>
        <a:p>
          <a:pPr rtl="1"/>
          <a:r>
            <a:rPr lang="en-US" dirty="0"/>
            <a:t>EDA</a:t>
          </a:r>
          <a:endParaRPr lang="he-IL" dirty="0"/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2000" kern="1200">
              <a:latin typeface="Georgia"/>
              <a:ea typeface="+mn-ea"/>
              <a:cs typeface="Gisha" panose="020B0502040204020203" pitchFamily="34" charset="-79"/>
            </a:rPr>
            <a:t>שלב ג'</a:t>
          </a:r>
          <a:endParaRPr lang="he-IL" sz="2000" kern="1200" dirty="0">
            <a:latin typeface="Georgia"/>
            <a:ea typeface="+mn-ea"/>
            <a:cs typeface="Gisha" panose="020B0502040204020203" pitchFamily="34" charset="-79"/>
          </a:endParaRP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2000" kern="1200">
              <a:latin typeface="Georgia"/>
              <a:ea typeface="+mn-ea"/>
              <a:cs typeface="Gisha" panose="020B0502040204020203" pitchFamily="34" charset="-79"/>
            </a:rPr>
            <a:t>שלב ד'</a:t>
          </a:r>
          <a:endParaRPr lang="he-IL" sz="2000" kern="1200" dirty="0">
            <a:latin typeface="Georgia"/>
            <a:ea typeface="+mn-ea"/>
            <a:cs typeface="Gisha" panose="020B0502040204020203" pitchFamily="34" charset="-79"/>
          </a:endParaRP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/>
      <dgm:t>
        <a:bodyPr/>
        <a:lstStyle/>
        <a:p>
          <a:pPr rtl="1"/>
          <a:r>
            <a:rPr lang="en-US" sz="2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2200" kern="1200" dirty="0"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 custLinFactNeighborX="-2418" custLinFactNeighborY="3499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9BC14BF-024F-4346-A6A6-A87E4E56482D}" type="pres">
      <dgm:prSet presAssocID="{1C9B7EE8-247A-441F-8718-585663B66C7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 custLinFactNeighborY="-880">
        <dgm:presLayoutVars>
          <dgm:chMax val="1"/>
          <dgm:chPref val="1"/>
          <dgm:bulletEnabled val="1"/>
        </dgm:presLayoutVars>
      </dgm:prSet>
      <dgm:spPr/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משיכת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2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משיכת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2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srgbClr val="FF0000"/>
        </a:solidFill>
      </dgm:spPr>
      <dgm:t>
        <a:bodyPr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</dgm:spPr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</dgm:spPr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</dgm:spPr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rtl="1"/>
          <a:r>
            <a:rPr lang="he-IL" dirty="0"/>
            <a:t>משיכת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</dgm:spPr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CA7F59-7288-473B-83A2-01309EBDC3BB}" type="doc">
      <dgm:prSet loTypeId="urn:microsoft.com/office/officeart/2005/8/layout/StepDownProcess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pPr rtl="1"/>
          <a:endParaRPr lang="he-IL"/>
        </a:p>
      </dgm:t>
    </dgm:pt>
    <dgm:pt modelId="{7CF87AE3-7268-499B-BEB7-3F30E8AB3054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rtl="1"/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gm:t>
    </dgm:pt>
    <dgm:pt modelId="{379740C3-1E7A-47D1-88CB-1A002DC649F0}" type="par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31A3C18F-853E-43A1-9009-FDD0BF965982}" type="sibTrans" cxnId="{A4682CBA-C225-4165-8923-9CBDBE061923}">
      <dgm:prSet/>
      <dgm:spPr/>
      <dgm:t>
        <a:bodyPr/>
        <a:lstStyle/>
        <a:p>
          <a:pPr rtl="1"/>
          <a:endParaRPr lang="he-IL"/>
        </a:p>
      </dgm:t>
    </dgm:pt>
    <dgm:pt modelId="{82EDEA99-9CC3-4254-9765-3FAC14C206A7}">
      <dgm:prSet phldrT="[טקסט]"/>
      <dgm:spPr/>
      <dgm:t>
        <a:bodyPr/>
        <a:lstStyle/>
        <a:p>
          <a:pPr rtl="1"/>
          <a:r>
            <a:rPr lang="he-IL" dirty="0"/>
            <a:t>שלב א'</a:t>
          </a:r>
        </a:p>
      </dgm:t>
    </dgm:pt>
    <dgm:pt modelId="{307D3D70-E51A-4590-9F86-CAA0D9B0DCB2}" type="par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836E0B72-CA82-431B-BE88-EBD45D6DC566}" type="sibTrans" cxnId="{251C27FA-6E23-4996-96BD-FAE82F39B3E3}">
      <dgm:prSet/>
      <dgm:spPr/>
      <dgm:t>
        <a:bodyPr/>
        <a:lstStyle/>
        <a:p>
          <a:pPr rtl="1"/>
          <a:endParaRPr lang="he-IL"/>
        </a:p>
      </dgm:t>
    </dgm:pt>
    <dgm:pt modelId="{5BE9A30A-A91F-4830-8F6D-957220C5F910}">
      <dgm:prSet phldrT="[טקסט]"/>
      <dgm:spPr>
        <a:solidFill>
          <a:schemeClr val="bg1">
            <a:lumMod val="85000"/>
          </a:schemeClr>
        </a:solidFill>
      </dgm:spPr>
      <dgm:t>
        <a:bodyPr/>
        <a:lstStyle/>
        <a:p>
          <a:pPr rtl="1"/>
          <a:r>
            <a:rPr lang="he-IL" dirty="0"/>
            <a:t>טיפול בנתונים</a:t>
          </a:r>
        </a:p>
      </dgm:t>
    </dgm:pt>
    <dgm:pt modelId="{667AA54A-2A2C-4B5C-A273-62457685ADDE}" type="par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EAA8987F-F20A-4C8B-A757-798C5301D8F0}" type="sibTrans" cxnId="{8057B468-EB82-4577-AE3D-CEC7E6C46CFA}">
      <dgm:prSet/>
      <dgm:spPr/>
      <dgm:t>
        <a:bodyPr/>
        <a:lstStyle/>
        <a:p>
          <a:pPr rtl="1"/>
          <a:endParaRPr lang="he-IL"/>
        </a:p>
      </dgm:t>
    </dgm:pt>
    <dgm:pt modelId="{443CE12B-2A04-4677-9AA0-3A3A4C425D7A}">
      <dgm:prSet phldrT="[טקסט]"/>
      <dgm:spPr/>
      <dgm:t>
        <a:bodyPr/>
        <a:lstStyle/>
        <a:p>
          <a:pPr rtl="1"/>
          <a:r>
            <a:rPr lang="he-IL" dirty="0"/>
            <a:t>שלב ב'</a:t>
          </a:r>
        </a:p>
      </dgm:t>
    </dgm:pt>
    <dgm:pt modelId="{68A025C7-D176-4FD9-A5AC-E7788266677B}" type="par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AD0E3198-8070-4FC4-94F4-4C5D4D6A1441}" type="sibTrans" cxnId="{A5D039F8-4614-4D1F-9578-19CB79CE70E0}">
      <dgm:prSet/>
      <dgm:spPr/>
      <dgm:t>
        <a:bodyPr/>
        <a:lstStyle/>
        <a:p>
          <a:pPr rtl="1"/>
          <a:endParaRPr lang="he-IL"/>
        </a:p>
      </dgm:t>
    </dgm:pt>
    <dgm:pt modelId="{1C9B7EE8-247A-441F-8718-585663B66C7B}">
      <dgm:prSet phldrT="[טקסט]" custT="1"/>
      <dgm:spPr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3DE44F4F-B8FB-483A-A240-EA3B76F80469}" type="par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8B4E14BA-36C2-45C5-8B00-FC2A840F914B}" type="sibTrans" cxnId="{1D9E89AC-C3EC-4477-BC6F-C038B3CE57A8}">
      <dgm:prSet/>
      <dgm:spPr/>
      <dgm:t>
        <a:bodyPr/>
        <a:lstStyle/>
        <a:p>
          <a:pPr rtl="1"/>
          <a:endParaRPr lang="he-IL"/>
        </a:p>
      </dgm:t>
    </dgm:pt>
    <dgm:pt modelId="{12825396-456E-4128-86DF-4DDED6270004}">
      <dgm:prSet phldrT="[טקסט]" custT="1"/>
      <dgm:spPr/>
      <dgm:t>
        <a:bodyPr/>
        <a:lstStyle/>
        <a:p>
          <a:pPr rtl="1"/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gm:t>
    </dgm:pt>
    <dgm:pt modelId="{960B25A8-1A53-41B9-86AD-23BA5C1F312E}" type="par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954A9677-C217-4377-8A8C-986E56EA813A}" type="sibTrans" cxnId="{EF9E3402-A3B6-4C7B-BE3B-B30166B6C4F0}">
      <dgm:prSet/>
      <dgm:spPr/>
      <dgm:t>
        <a:bodyPr/>
        <a:lstStyle/>
        <a:p>
          <a:pPr rtl="1"/>
          <a:endParaRPr lang="he-IL"/>
        </a:p>
      </dgm:t>
    </dgm:pt>
    <dgm:pt modelId="{DA2F60D6-25DD-487D-9C6D-4C284A973A21}">
      <dgm:prSet phldrT="[טקסט]" custT="1"/>
      <dgm:spPr/>
      <dgm:t>
        <a:bodyPr/>
        <a:lstStyle/>
        <a:p>
          <a:pPr rtl="1"/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gm:t>
    </dgm:pt>
    <dgm:pt modelId="{B076D9A2-E8B1-4C77-BD2C-02AB146F0276}" type="par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8C2BF86-A0CD-47DB-9017-04C940048AB9}" type="sibTrans" cxnId="{15CDDE0D-2674-4778-8222-064FD8771866}">
      <dgm:prSet/>
      <dgm:spPr/>
      <dgm:t>
        <a:bodyPr/>
        <a:lstStyle/>
        <a:p>
          <a:pPr rtl="1"/>
          <a:endParaRPr lang="he-IL"/>
        </a:p>
      </dgm:t>
    </dgm:pt>
    <dgm:pt modelId="{666FD1F3-91E9-4DCB-9E53-0CC5DEDFADDB}">
      <dgm:prSet phldrT="[טקסט]" custT="1"/>
      <dgm:spPr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gm:t>
    </dgm:pt>
    <dgm:pt modelId="{F51C5A4D-6C00-4EDE-922D-00472D498E91}" type="par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2EC52409-8BB7-4687-959F-7ECAFE54D4C3}" type="sibTrans" cxnId="{BFBA3BF4-E393-4D59-8A27-B6DF0E44883D}">
      <dgm:prSet/>
      <dgm:spPr/>
      <dgm:t>
        <a:bodyPr/>
        <a:lstStyle/>
        <a:p>
          <a:pPr rtl="1"/>
          <a:endParaRPr lang="he-IL"/>
        </a:p>
      </dgm:t>
    </dgm:pt>
    <dgm:pt modelId="{02C544AB-BF19-401E-B204-8A1D717A6F81}" type="pres">
      <dgm:prSet presAssocID="{5DCA7F59-7288-473B-83A2-01309EBDC3BB}" presName="rootnode" presStyleCnt="0">
        <dgm:presLayoutVars>
          <dgm:chMax/>
          <dgm:chPref/>
          <dgm:dir/>
          <dgm:animLvl val="lvl"/>
        </dgm:presLayoutVars>
      </dgm:prSet>
      <dgm:spPr/>
    </dgm:pt>
    <dgm:pt modelId="{BD2FA227-FD05-4853-B771-4A530ABB53D1}" type="pres">
      <dgm:prSet presAssocID="{7CF87AE3-7268-499B-BEB7-3F30E8AB3054}" presName="composite" presStyleCnt="0"/>
      <dgm:spPr/>
    </dgm:pt>
    <dgm:pt modelId="{D8B1C1E9-77AE-4904-90EB-280ECFC076A5}" type="pres">
      <dgm:prSet presAssocID="{7CF87AE3-7268-499B-BEB7-3F30E8AB3054}" presName="bentUpArrow1" presStyleLbl="alignImgPlace1" presStyleIdx="0" presStyleCnt="3"/>
      <dgm:spPr/>
    </dgm:pt>
    <dgm:pt modelId="{A25B7DD7-E963-477C-BB54-B17FEFB5AB91}" type="pres">
      <dgm:prSet presAssocID="{7CF87AE3-7268-499B-BEB7-3F30E8AB3054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</dgm:spPr>
    </dgm:pt>
    <dgm:pt modelId="{41AD8D07-09FD-4B6C-AFF4-04503AB0DAA7}" type="pres">
      <dgm:prSet presAssocID="{7CF87AE3-7268-499B-BEB7-3F30E8AB3054}" presName="ChildText" presStyleLbl="revTx" presStyleIdx="0" presStyleCnt="4" custScaleX="152015">
        <dgm:presLayoutVars>
          <dgm:chMax val="0"/>
          <dgm:chPref val="0"/>
          <dgm:bulletEnabled val="1"/>
        </dgm:presLayoutVars>
      </dgm:prSet>
      <dgm:spPr/>
    </dgm:pt>
    <dgm:pt modelId="{A86D1E9C-F222-4510-A63B-712D01FA171E}" type="pres">
      <dgm:prSet presAssocID="{31A3C18F-853E-43A1-9009-FDD0BF965982}" presName="sibTrans" presStyleCnt="0"/>
      <dgm:spPr/>
    </dgm:pt>
    <dgm:pt modelId="{EF8BB534-9C8E-4112-8D50-201C31D0E0B2}" type="pres">
      <dgm:prSet presAssocID="{5BE9A30A-A91F-4830-8F6D-957220C5F910}" presName="composite" presStyleCnt="0"/>
      <dgm:spPr/>
    </dgm:pt>
    <dgm:pt modelId="{D4DB3826-EF78-4467-B538-E41A1301ADFB}" type="pres">
      <dgm:prSet presAssocID="{5BE9A30A-A91F-4830-8F6D-957220C5F910}" presName="bentUpArrow1" presStyleLbl="alignImgPlace1" presStyleIdx="1" presStyleCnt="3"/>
      <dgm:spPr/>
    </dgm:pt>
    <dgm:pt modelId="{ED5218C9-030B-43EE-9B8C-46A4486DBBA5}" type="pres">
      <dgm:prSet presAssocID="{5BE9A30A-A91F-4830-8F6D-957220C5F91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1C51484-FDE0-45DE-AAAE-F7C540431FA5}" type="pres">
      <dgm:prSet presAssocID="{5BE9A30A-A91F-4830-8F6D-957220C5F91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694FF2-B841-485E-A138-9764FA9D19EF}" type="pres">
      <dgm:prSet presAssocID="{EAA8987F-F20A-4C8B-A757-798C5301D8F0}" presName="sibTrans" presStyleCnt="0"/>
      <dgm:spPr/>
    </dgm:pt>
    <dgm:pt modelId="{F2189915-5F92-429D-9B1E-A2F2572FA4A2}" type="pres">
      <dgm:prSet presAssocID="{1C9B7EE8-247A-441F-8718-585663B66C7B}" presName="composite" presStyleCnt="0"/>
      <dgm:spPr/>
    </dgm:pt>
    <dgm:pt modelId="{A4F9AC7F-B3AF-41D8-B7EF-A732AE958CD7}" type="pres">
      <dgm:prSet presAssocID="{1C9B7EE8-247A-441F-8718-585663B66C7B}" presName="bentUpArrow1" presStyleLbl="alignImgPlace1" presStyleIdx="2" presStyleCnt="3"/>
      <dgm:spPr/>
    </dgm:pt>
    <dgm:pt modelId="{1F59ECC9-54BF-4445-BCD5-66F5C66BA1A4}" type="pres">
      <dgm:prSet presAssocID="{1C9B7EE8-247A-441F-8718-585663B66C7B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</dgm:spPr>
    </dgm:pt>
    <dgm:pt modelId="{F9BC14BF-024F-4346-A6A6-A87E4E56482D}" type="pres">
      <dgm:prSet presAssocID="{1C9B7EE8-247A-441F-8718-585663B66C7B}" presName="ChildText" presStyleLbl="revTx" presStyleIdx="2" presStyleCnt="4" custScaleX="78164" custScaleY="147460">
        <dgm:presLayoutVars>
          <dgm:chMax val="0"/>
          <dgm:chPref val="0"/>
          <dgm:bulletEnabled val="1"/>
        </dgm:presLayoutVars>
      </dgm:prSet>
      <dgm:spPr/>
    </dgm:pt>
    <dgm:pt modelId="{3ECFB086-04DA-466A-B43F-9774776CF584}" type="pres">
      <dgm:prSet presAssocID="{8B4E14BA-36C2-45C5-8B00-FC2A840F914B}" presName="sibTrans" presStyleCnt="0"/>
      <dgm:spPr/>
    </dgm:pt>
    <dgm:pt modelId="{84712534-28FB-438C-98FE-710C190B5B13}" type="pres">
      <dgm:prSet presAssocID="{666FD1F3-91E9-4DCB-9E53-0CC5DEDFADDB}" presName="composite" presStyleCnt="0"/>
      <dgm:spPr/>
    </dgm:pt>
    <dgm:pt modelId="{E33D55D4-A209-4C8C-9219-C9867E5BE3B8}" type="pres">
      <dgm:prSet presAssocID="{666FD1F3-91E9-4DCB-9E53-0CC5DEDFADDB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</dgm:spPr>
    </dgm:pt>
    <dgm:pt modelId="{C1A8FD6A-3C2D-435C-A304-2259A89FC4E4}" type="pres">
      <dgm:prSet presAssocID="{666FD1F3-91E9-4DCB-9E53-0CC5DEDFADDB}" presName="FinalChildText" presStyleLbl="revTx" presStyleIdx="3" presStyleCnt="4" custScaleX="171817">
        <dgm:presLayoutVars>
          <dgm:chMax val="0"/>
          <dgm:chPref val="0"/>
          <dgm:bulletEnabled val="1"/>
        </dgm:presLayoutVars>
      </dgm:prSet>
      <dgm:spPr/>
    </dgm:pt>
  </dgm:ptLst>
  <dgm:cxnLst>
    <dgm:cxn modelId="{EF9E3402-A3B6-4C7B-BE3B-B30166B6C4F0}" srcId="{1C9B7EE8-247A-441F-8718-585663B66C7B}" destId="{12825396-456E-4128-86DF-4DDED6270004}" srcOrd="0" destOrd="0" parTransId="{960B25A8-1A53-41B9-86AD-23BA5C1F312E}" sibTransId="{954A9677-C217-4377-8A8C-986E56EA813A}"/>
    <dgm:cxn modelId="{15CDDE0D-2674-4778-8222-064FD8771866}" srcId="{666FD1F3-91E9-4DCB-9E53-0CC5DEDFADDB}" destId="{DA2F60D6-25DD-487D-9C6D-4C284A973A21}" srcOrd="0" destOrd="0" parTransId="{B076D9A2-E8B1-4C77-BD2C-02AB146F0276}" sibTransId="{68C2BF86-A0CD-47DB-9017-04C940048AB9}"/>
    <dgm:cxn modelId="{7E861F2B-FA80-40B3-8335-65921839D361}" type="presOf" srcId="{443CE12B-2A04-4677-9AA0-3A3A4C425D7A}" destId="{31C51484-FDE0-45DE-AAAE-F7C540431FA5}" srcOrd="0" destOrd="0" presId="urn:microsoft.com/office/officeart/2005/8/layout/StepDownProcess"/>
    <dgm:cxn modelId="{8057B468-EB82-4577-AE3D-CEC7E6C46CFA}" srcId="{5DCA7F59-7288-473B-83A2-01309EBDC3BB}" destId="{5BE9A30A-A91F-4830-8F6D-957220C5F910}" srcOrd="1" destOrd="0" parTransId="{667AA54A-2A2C-4B5C-A273-62457685ADDE}" sibTransId="{EAA8987F-F20A-4C8B-A757-798C5301D8F0}"/>
    <dgm:cxn modelId="{E000AB49-4C92-4E64-B255-006C5F7F84E3}" type="presOf" srcId="{5DCA7F59-7288-473B-83A2-01309EBDC3BB}" destId="{02C544AB-BF19-401E-B204-8A1D717A6F81}" srcOrd="0" destOrd="0" presId="urn:microsoft.com/office/officeart/2005/8/layout/StepDownProcess"/>
    <dgm:cxn modelId="{92285C7A-4976-42F8-8142-1A78BB351451}" type="presOf" srcId="{1C9B7EE8-247A-441F-8718-585663B66C7B}" destId="{1F59ECC9-54BF-4445-BCD5-66F5C66BA1A4}" srcOrd="0" destOrd="0" presId="urn:microsoft.com/office/officeart/2005/8/layout/StepDownProcess"/>
    <dgm:cxn modelId="{4C56AB88-70E2-4B9A-B0DE-7D5C81F3796A}" type="presOf" srcId="{666FD1F3-91E9-4DCB-9E53-0CC5DEDFADDB}" destId="{E33D55D4-A209-4C8C-9219-C9867E5BE3B8}" srcOrd="0" destOrd="0" presId="urn:microsoft.com/office/officeart/2005/8/layout/StepDownProcess"/>
    <dgm:cxn modelId="{5D65E698-82CC-47D5-B602-DD283FCC82AC}" type="presOf" srcId="{12825396-456E-4128-86DF-4DDED6270004}" destId="{F9BC14BF-024F-4346-A6A6-A87E4E56482D}" srcOrd="0" destOrd="0" presId="urn:microsoft.com/office/officeart/2005/8/layout/StepDownProcess"/>
    <dgm:cxn modelId="{15FDABA8-65C5-4BF5-90A1-A969D68BEF09}" type="presOf" srcId="{5BE9A30A-A91F-4830-8F6D-957220C5F910}" destId="{ED5218C9-030B-43EE-9B8C-46A4486DBBA5}" srcOrd="0" destOrd="0" presId="urn:microsoft.com/office/officeart/2005/8/layout/StepDownProcess"/>
    <dgm:cxn modelId="{1D9E89AC-C3EC-4477-BC6F-C038B3CE57A8}" srcId="{5DCA7F59-7288-473B-83A2-01309EBDC3BB}" destId="{1C9B7EE8-247A-441F-8718-585663B66C7B}" srcOrd="2" destOrd="0" parTransId="{3DE44F4F-B8FB-483A-A240-EA3B76F80469}" sibTransId="{8B4E14BA-36C2-45C5-8B00-FC2A840F914B}"/>
    <dgm:cxn modelId="{560F6AB3-DA84-412D-87D1-16355F42D39B}" type="presOf" srcId="{DA2F60D6-25DD-487D-9C6D-4C284A973A21}" destId="{C1A8FD6A-3C2D-435C-A304-2259A89FC4E4}" srcOrd="0" destOrd="0" presId="urn:microsoft.com/office/officeart/2005/8/layout/StepDownProcess"/>
    <dgm:cxn modelId="{A4682CBA-C225-4165-8923-9CBDBE061923}" srcId="{5DCA7F59-7288-473B-83A2-01309EBDC3BB}" destId="{7CF87AE3-7268-499B-BEB7-3F30E8AB3054}" srcOrd="0" destOrd="0" parTransId="{379740C3-1E7A-47D1-88CB-1A002DC649F0}" sibTransId="{31A3C18F-853E-43A1-9009-FDD0BF965982}"/>
    <dgm:cxn modelId="{D4CB73D2-826D-4B55-A214-BB30A31FFAB5}" type="presOf" srcId="{82EDEA99-9CC3-4254-9765-3FAC14C206A7}" destId="{41AD8D07-09FD-4B6C-AFF4-04503AB0DAA7}" srcOrd="0" destOrd="0" presId="urn:microsoft.com/office/officeart/2005/8/layout/StepDownProcess"/>
    <dgm:cxn modelId="{28EC0EE2-0ABC-439F-8726-28DB64ED0AF7}" type="presOf" srcId="{7CF87AE3-7268-499B-BEB7-3F30E8AB3054}" destId="{A25B7DD7-E963-477C-BB54-B17FEFB5AB91}" srcOrd="0" destOrd="0" presId="urn:microsoft.com/office/officeart/2005/8/layout/StepDownProcess"/>
    <dgm:cxn modelId="{BFBA3BF4-E393-4D59-8A27-B6DF0E44883D}" srcId="{5DCA7F59-7288-473B-83A2-01309EBDC3BB}" destId="{666FD1F3-91E9-4DCB-9E53-0CC5DEDFADDB}" srcOrd="3" destOrd="0" parTransId="{F51C5A4D-6C00-4EDE-922D-00472D498E91}" sibTransId="{2EC52409-8BB7-4687-959F-7ECAFE54D4C3}"/>
    <dgm:cxn modelId="{A5D039F8-4614-4D1F-9578-19CB79CE70E0}" srcId="{5BE9A30A-A91F-4830-8F6D-957220C5F910}" destId="{443CE12B-2A04-4677-9AA0-3A3A4C425D7A}" srcOrd="0" destOrd="0" parTransId="{68A025C7-D176-4FD9-A5AC-E7788266677B}" sibTransId="{AD0E3198-8070-4FC4-94F4-4C5D4D6A1441}"/>
    <dgm:cxn modelId="{251C27FA-6E23-4996-96BD-FAE82F39B3E3}" srcId="{7CF87AE3-7268-499B-BEB7-3F30E8AB3054}" destId="{82EDEA99-9CC3-4254-9765-3FAC14C206A7}" srcOrd="0" destOrd="0" parTransId="{307D3D70-E51A-4590-9F86-CAA0D9B0DCB2}" sibTransId="{836E0B72-CA82-431B-BE88-EBD45D6DC566}"/>
    <dgm:cxn modelId="{B14DE76C-E4FF-4C1E-9F36-C29471717B7E}" type="presParOf" srcId="{02C544AB-BF19-401E-B204-8A1D717A6F81}" destId="{BD2FA227-FD05-4853-B771-4A530ABB53D1}" srcOrd="0" destOrd="0" presId="urn:microsoft.com/office/officeart/2005/8/layout/StepDownProcess"/>
    <dgm:cxn modelId="{AB98E1BF-1AF6-40EE-AB55-1C27AE00B293}" type="presParOf" srcId="{BD2FA227-FD05-4853-B771-4A530ABB53D1}" destId="{D8B1C1E9-77AE-4904-90EB-280ECFC076A5}" srcOrd="0" destOrd="0" presId="urn:microsoft.com/office/officeart/2005/8/layout/StepDownProcess"/>
    <dgm:cxn modelId="{86F2817E-9F53-4358-B8DD-4591F73E135B}" type="presParOf" srcId="{BD2FA227-FD05-4853-B771-4A530ABB53D1}" destId="{A25B7DD7-E963-477C-BB54-B17FEFB5AB91}" srcOrd="1" destOrd="0" presId="urn:microsoft.com/office/officeart/2005/8/layout/StepDownProcess"/>
    <dgm:cxn modelId="{D878294B-8345-4791-88F5-AD04C1B61790}" type="presParOf" srcId="{BD2FA227-FD05-4853-B771-4A530ABB53D1}" destId="{41AD8D07-09FD-4B6C-AFF4-04503AB0DAA7}" srcOrd="2" destOrd="0" presId="urn:microsoft.com/office/officeart/2005/8/layout/StepDownProcess"/>
    <dgm:cxn modelId="{91C0C9CC-2800-46E9-A2D0-4197319849E6}" type="presParOf" srcId="{02C544AB-BF19-401E-B204-8A1D717A6F81}" destId="{A86D1E9C-F222-4510-A63B-712D01FA171E}" srcOrd="1" destOrd="0" presId="urn:microsoft.com/office/officeart/2005/8/layout/StepDownProcess"/>
    <dgm:cxn modelId="{97E78E1E-A263-4671-8AE2-DAFF236EE1E9}" type="presParOf" srcId="{02C544AB-BF19-401E-B204-8A1D717A6F81}" destId="{EF8BB534-9C8E-4112-8D50-201C31D0E0B2}" srcOrd="2" destOrd="0" presId="urn:microsoft.com/office/officeart/2005/8/layout/StepDownProcess"/>
    <dgm:cxn modelId="{211850E7-CBA1-4392-8A6A-1ABAADC75F02}" type="presParOf" srcId="{EF8BB534-9C8E-4112-8D50-201C31D0E0B2}" destId="{D4DB3826-EF78-4467-B538-E41A1301ADFB}" srcOrd="0" destOrd="0" presId="urn:microsoft.com/office/officeart/2005/8/layout/StepDownProcess"/>
    <dgm:cxn modelId="{D9FA6881-0C40-4962-9CC1-D8674680C9FD}" type="presParOf" srcId="{EF8BB534-9C8E-4112-8D50-201C31D0E0B2}" destId="{ED5218C9-030B-43EE-9B8C-46A4486DBBA5}" srcOrd="1" destOrd="0" presId="urn:microsoft.com/office/officeart/2005/8/layout/StepDownProcess"/>
    <dgm:cxn modelId="{249FBE4A-7A80-4858-80CE-91085A8486B2}" type="presParOf" srcId="{EF8BB534-9C8E-4112-8D50-201C31D0E0B2}" destId="{31C51484-FDE0-45DE-AAAE-F7C540431FA5}" srcOrd="2" destOrd="0" presId="urn:microsoft.com/office/officeart/2005/8/layout/StepDownProcess"/>
    <dgm:cxn modelId="{C91D5DB1-A0B3-4DFD-B45F-ED975773F0B6}" type="presParOf" srcId="{02C544AB-BF19-401E-B204-8A1D717A6F81}" destId="{F9694FF2-B841-485E-A138-9764FA9D19EF}" srcOrd="3" destOrd="0" presId="urn:microsoft.com/office/officeart/2005/8/layout/StepDownProcess"/>
    <dgm:cxn modelId="{8B61F881-4E71-4942-8988-BE1DD97C9841}" type="presParOf" srcId="{02C544AB-BF19-401E-B204-8A1D717A6F81}" destId="{F2189915-5F92-429D-9B1E-A2F2572FA4A2}" srcOrd="4" destOrd="0" presId="urn:microsoft.com/office/officeart/2005/8/layout/StepDownProcess"/>
    <dgm:cxn modelId="{B6CBAF7B-F97B-42BC-B0F1-0DC3D7914A3E}" type="presParOf" srcId="{F2189915-5F92-429D-9B1E-A2F2572FA4A2}" destId="{A4F9AC7F-B3AF-41D8-B7EF-A732AE958CD7}" srcOrd="0" destOrd="0" presId="urn:microsoft.com/office/officeart/2005/8/layout/StepDownProcess"/>
    <dgm:cxn modelId="{2C74B4B7-89ED-44A6-A446-729F6CBAA76A}" type="presParOf" srcId="{F2189915-5F92-429D-9B1E-A2F2572FA4A2}" destId="{1F59ECC9-54BF-4445-BCD5-66F5C66BA1A4}" srcOrd="1" destOrd="0" presId="urn:microsoft.com/office/officeart/2005/8/layout/StepDownProcess"/>
    <dgm:cxn modelId="{A1E263D4-3C69-4A2D-8C4C-187EFB94C26D}" type="presParOf" srcId="{F2189915-5F92-429D-9B1E-A2F2572FA4A2}" destId="{F9BC14BF-024F-4346-A6A6-A87E4E56482D}" srcOrd="2" destOrd="0" presId="urn:microsoft.com/office/officeart/2005/8/layout/StepDownProcess"/>
    <dgm:cxn modelId="{5E83D9DB-1FF2-4929-B8D9-19B7FDEF62B4}" type="presParOf" srcId="{02C544AB-BF19-401E-B204-8A1D717A6F81}" destId="{3ECFB086-04DA-466A-B43F-9774776CF584}" srcOrd="5" destOrd="0" presId="urn:microsoft.com/office/officeart/2005/8/layout/StepDownProcess"/>
    <dgm:cxn modelId="{683CAFE4-0ABF-4090-8D82-E050F8CF4CFE}" type="presParOf" srcId="{02C544AB-BF19-401E-B204-8A1D717A6F81}" destId="{84712534-28FB-438C-98FE-710C190B5B13}" srcOrd="6" destOrd="0" presId="urn:microsoft.com/office/officeart/2005/8/layout/StepDownProcess"/>
    <dgm:cxn modelId="{E16DD0AF-B431-48E2-B906-CDEAC7C91DD4}" type="presParOf" srcId="{84712534-28FB-438C-98FE-710C190B5B13}" destId="{E33D55D4-A209-4C8C-9219-C9867E5BE3B8}" srcOrd="0" destOrd="0" presId="urn:microsoft.com/office/officeart/2005/8/layout/StepDownProcess"/>
    <dgm:cxn modelId="{06509F10-71AD-4C1C-B6A0-A32E3905E8BD}" type="presParOf" srcId="{84712534-28FB-438C-98FE-710C190B5B13}" destId="{C1A8FD6A-3C2D-435C-A304-2259A89FC4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752795" y="985194"/>
          <a:ext cx="865214" cy="9850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23566" y="26086"/>
          <a:ext cx="1456512" cy="10195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משיכת הנתונים</a:t>
          </a:r>
        </a:p>
      </dsp:txBody>
      <dsp:txXfrm>
        <a:off x="573343" y="75863"/>
        <a:ext cx="1356958" cy="919957"/>
      </dsp:txXfrm>
    </dsp:sp>
    <dsp:sp modelId="{41AD8D07-09FD-4B6C-AFF4-04503AB0DAA7}">
      <dsp:nvSpPr>
        <dsp:cNvPr id="0" name=""/>
        <dsp:cNvSpPr/>
      </dsp:nvSpPr>
      <dsp:spPr>
        <a:xfrm>
          <a:off x="1704574" y="123320"/>
          <a:ext cx="1610338" cy="82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/>
            <a:t>שלב א'</a:t>
          </a:r>
        </a:p>
      </dsp:txBody>
      <dsp:txXfrm>
        <a:off x="1704574" y="123320"/>
        <a:ext cx="1610338" cy="824014"/>
      </dsp:txXfrm>
    </dsp:sp>
    <dsp:sp modelId="{D4DB3826-EF78-4467-B538-E41A1301ADFB}">
      <dsp:nvSpPr>
        <dsp:cNvPr id="0" name=""/>
        <dsp:cNvSpPr/>
      </dsp:nvSpPr>
      <dsp:spPr>
        <a:xfrm rot="5400000">
          <a:off x="2092641" y="2130442"/>
          <a:ext cx="865214" cy="9850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828194" y="1207007"/>
          <a:ext cx="1456512" cy="10195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טיפול בנתונים</a:t>
          </a:r>
        </a:p>
      </dsp:txBody>
      <dsp:txXfrm>
        <a:off x="1877971" y="1256784"/>
        <a:ext cx="1356958" cy="919957"/>
      </dsp:txXfrm>
    </dsp:sp>
    <dsp:sp modelId="{31C51484-FDE0-45DE-AAAE-F7C540431FA5}">
      <dsp:nvSpPr>
        <dsp:cNvPr id="0" name=""/>
        <dsp:cNvSpPr/>
      </dsp:nvSpPr>
      <dsp:spPr>
        <a:xfrm>
          <a:off x="3319925" y="1268567"/>
          <a:ext cx="1059328" cy="82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/>
            <a:t>שלב ב'</a:t>
          </a:r>
        </a:p>
      </dsp:txBody>
      <dsp:txXfrm>
        <a:off x="3319925" y="1268567"/>
        <a:ext cx="1059328" cy="824014"/>
      </dsp:txXfrm>
    </dsp:sp>
    <dsp:sp modelId="{A4F9AC7F-B3AF-41D8-B7EF-A732AE958CD7}">
      <dsp:nvSpPr>
        <dsp:cNvPr id="0" name=""/>
        <dsp:cNvSpPr/>
      </dsp:nvSpPr>
      <dsp:spPr>
        <a:xfrm rot="5400000">
          <a:off x="3432487" y="3275690"/>
          <a:ext cx="865214" cy="9850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3203258" y="2316582"/>
          <a:ext cx="1456512" cy="10195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EDA</a:t>
          </a:r>
          <a:endParaRPr lang="he-IL" sz="2600" kern="1200" dirty="0"/>
        </a:p>
      </dsp:txBody>
      <dsp:txXfrm>
        <a:off x="3253035" y="2366359"/>
        <a:ext cx="1356958" cy="919957"/>
      </dsp:txXfrm>
    </dsp:sp>
    <dsp:sp modelId="{F9BC14BF-024F-4346-A6A6-A87E4E56482D}">
      <dsp:nvSpPr>
        <dsp:cNvPr id="0" name=""/>
        <dsp:cNvSpPr/>
      </dsp:nvSpPr>
      <dsp:spPr>
        <a:xfrm>
          <a:off x="4659771" y="2413815"/>
          <a:ext cx="1059328" cy="82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>
              <a:latin typeface="Georgia"/>
              <a:ea typeface="+mn-ea"/>
              <a:cs typeface="Gisha" panose="020B0502040204020203" pitchFamily="34" charset="-79"/>
            </a:rPr>
            <a:t>שלב ג'</a:t>
          </a:r>
          <a:endParaRPr lang="he-IL" sz="2000" kern="1200" dirty="0">
            <a:latin typeface="Georgia"/>
            <a:ea typeface="+mn-ea"/>
            <a:cs typeface="Gisha" panose="020B0502040204020203" pitchFamily="34" charset="-79"/>
          </a:endParaRPr>
        </a:p>
      </dsp:txBody>
      <dsp:txXfrm>
        <a:off x="4659771" y="2413815"/>
        <a:ext cx="1059328" cy="824014"/>
      </dsp:txXfrm>
    </dsp:sp>
    <dsp:sp modelId="{E33D55D4-A209-4C8C-9219-C9867E5BE3B8}">
      <dsp:nvSpPr>
        <dsp:cNvPr id="0" name=""/>
        <dsp:cNvSpPr/>
      </dsp:nvSpPr>
      <dsp:spPr>
        <a:xfrm>
          <a:off x="4543104" y="3452858"/>
          <a:ext cx="1456512" cy="10195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2200" kern="1200" dirty="0">
            <a:latin typeface="Georgia"/>
            <a:ea typeface="+mn-ea"/>
            <a:cs typeface="Gisha" panose="020B0502040204020203" pitchFamily="34" charset="-79"/>
          </a:endParaRPr>
        </a:p>
      </dsp:txBody>
      <dsp:txXfrm>
        <a:off x="4592881" y="3502635"/>
        <a:ext cx="1356958" cy="919957"/>
      </dsp:txXfrm>
    </dsp:sp>
    <dsp:sp modelId="{C1A8FD6A-3C2D-435C-A304-2259A89FC4E4}">
      <dsp:nvSpPr>
        <dsp:cNvPr id="0" name=""/>
        <dsp:cNvSpPr/>
      </dsp:nvSpPr>
      <dsp:spPr>
        <a:xfrm>
          <a:off x="5619228" y="3559063"/>
          <a:ext cx="1820106" cy="82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>
              <a:latin typeface="Georgia"/>
              <a:ea typeface="+mn-ea"/>
              <a:cs typeface="Gisha" panose="020B0502040204020203" pitchFamily="34" charset="-79"/>
            </a:rPr>
            <a:t>שלב ד'</a:t>
          </a:r>
          <a:endParaRPr lang="he-IL" sz="2000" kern="1200" dirty="0">
            <a:latin typeface="Georgia"/>
            <a:ea typeface="+mn-ea"/>
            <a:cs typeface="Gisha" panose="020B0502040204020203" pitchFamily="34" charset="-79"/>
          </a:endParaRPr>
        </a:p>
      </dsp:txBody>
      <dsp:txXfrm>
        <a:off x="5619228" y="3559063"/>
        <a:ext cx="1820106" cy="8240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2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2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משיכת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</a:t>
          </a: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1C1E9-77AE-4904-90EB-280ECFC076A5}">
      <dsp:nvSpPr>
        <dsp:cNvPr id="0" name=""/>
        <dsp:cNvSpPr/>
      </dsp:nvSpPr>
      <dsp:spPr>
        <a:xfrm rot="5400000">
          <a:off x="647896" y="445067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5B7DD7-E963-477C-BB54-B17FEFB5AB91}">
      <dsp:nvSpPr>
        <dsp:cNvPr id="0" name=""/>
        <dsp:cNvSpPr/>
      </dsp:nvSpPr>
      <dsp:spPr>
        <a:xfrm>
          <a:off x="544082" y="10701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>
              <a:solidFill>
                <a:prstClr val="white"/>
              </a:solidFill>
              <a:latin typeface="Georgia"/>
              <a:ea typeface="+mn-ea"/>
              <a:cs typeface="Gisha" panose="020B0502040204020203" pitchFamily="34" charset="-79"/>
            </a:rPr>
            <a:t>משיכת</a:t>
          </a:r>
          <a:r>
            <a:rPr lang="he-IL" sz="1200" kern="1200" dirty="0"/>
            <a:t> הנתונים</a:t>
          </a:r>
        </a:p>
      </dsp:txBody>
      <dsp:txXfrm>
        <a:off x="566625" y="33244"/>
        <a:ext cx="614546" cy="416635"/>
      </dsp:txXfrm>
    </dsp:sp>
    <dsp:sp modelId="{41AD8D07-09FD-4B6C-AFF4-04503AB0DAA7}">
      <dsp:nvSpPr>
        <dsp:cNvPr id="0" name=""/>
        <dsp:cNvSpPr/>
      </dsp:nvSpPr>
      <dsp:spPr>
        <a:xfrm>
          <a:off x="1078942" y="54737"/>
          <a:ext cx="729297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א'</a:t>
          </a:r>
        </a:p>
      </dsp:txBody>
      <dsp:txXfrm>
        <a:off x="1078942" y="54737"/>
        <a:ext cx="729297" cy="373183"/>
      </dsp:txXfrm>
    </dsp:sp>
    <dsp:sp modelId="{D4DB3826-EF78-4467-B538-E41A1301ADFB}">
      <dsp:nvSpPr>
        <dsp:cNvPr id="0" name=""/>
        <dsp:cNvSpPr/>
      </dsp:nvSpPr>
      <dsp:spPr>
        <a:xfrm rot="5400000">
          <a:off x="1254692" y="963732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10458"/>
                <a:satOff val="-1044"/>
                <a:lumOff val="64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10458"/>
                <a:satOff val="-1044"/>
                <a:lumOff val="64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10458"/>
                <a:satOff val="-1044"/>
                <a:lumOff val="64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5218C9-030B-43EE-9B8C-46A4486DBBA5}">
      <dsp:nvSpPr>
        <dsp:cNvPr id="0" name=""/>
        <dsp:cNvSpPr/>
      </dsp:nvSpPr>
      <dsp:spPr>
        <a:xfrm>
          <a:off x="1150878" y="529366"/>
          <a:ext cx="659632" cy="461721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טיפול בנתונים</a:t>
          </a:r>
        </a:p>
      </dsp:txBody>
      <dsp:txXfrm>
        <a:off x="1173421" y="551909"/>
        <a:ext cx="614546" cy="416635"/>
      </dsp:txXfrm>
    </dsp:sp>
    <dsp:sp modelId="{31C51484-FDE0-45DE-AAAE-F7C540431FA5}">
      <dsp:nvSpPr>
        <dsp:cNvPr id="0" name=""/>
        <dsp:cNvSpPr/>
      </dsp:nvSpPr>
      <dsp:spPr>
        <a:xfrm>
          <a:off x="1810510" y="573402"/>
          <a:ext cx="479753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900" kern="1200" dirty="0"/>
            <a:t>שלב ב'</a:t>
          </a:r>
        </a:p>
      </dsp:txBody>
      <dsp:txXfrm>
        <a:off x="1810510" y="573402"/>
        <a:ext cx="479753" cy="373183"/>
      </dsp:txXfrm>
    </dsp:sp>
    <dsp:sp modelId="{A4F9AC7F-B3AF-41D8-B7EF-A732AE958CD7}">
      <dsp:nvSpPr>
        <dsp:cNvPr id="0" name=""/>
        <dsp:cNvSpPr/>
      </dsp:nvSpPr>
      <dsp:spPr>
        <a:xfrm rot="5400000">
          <a:off x="1861488" y="1526918"/>
          <a:ext cx="391842" cy="4460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20915"/>
                <a:satOff val="-2089"/>
                <a:lumOff val="128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20915"/>
                <a:satOff val="-2089"/>
                <a:lumOff val="128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20915"/>
                <a:satOff val="-2089"/>
                <a:lumOff val="128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59ECC9-54BF-4445-BCD5-66F5C66BA1A4}">
      <dsp:nvSpPr>
        <dsp:cNvPr id="0" name=""/>
        <dsp:cNvSpPr/>
      </dsp:nvSpPr>
      <dsp:spPr>
        <a:xfrm>
          <a:off x="1757673" y="1092552"/>
          <a:ext cx="659632" cy="461721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EDA</a:t>
          </a:r>
          <a:endParaRPr lang="he-IL" sz="9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1780216" y="1115095"/>
        <a:ext cx="614546" cy="416635"/>
      </dsp:txXfrm>
    </dsp:sp>
    <dsp:sp modelId="{F9BC14BF-024F-4346-A6A6-A87E4E56482D}">
      <dsp:nvSpPr>
        <dsp:cNvPr id="0" name=""/>
        <dsp:cNvSpPr/>
      </dsp:nvSpPr>
      <dsp:spPr>
        <a:xfrm>
          <a:off x="2469685" y="1048032"/>
          <a:ext cx="374994" cy="55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000" kern="1200" dirty="0">
              <a:latin typeface="Georgia"/>
              <a:ea typeface="+mn-ea"/>
              <a:cs typeface="Gisha" panose="020B0502040204020203" pitchFamily="34" charset="-79"/>
            </a:rPr>
            <a:t>שלב ג'</a:t>
          </a:r>
        </a:p>
      </dsp:txBody>
      <dsp:txXfrm>
        <a:off x="2469685" y="1048032"/>
        <a:ext cx="374994" cy="550296"/>
      </dsp:txXfrm>
    </dsp:sp>
    <dsp:sp modelId="{E33D55D4-A209-4C8C-9219-C9867E5BE3B8}">
      <dsp:nvSpPr>
        <dsp:cNvPr id="0" name=""/>
        <dsp:cNvSpPr/>
      </dsp:nvSpPr>
      <dsp:spPr>
        <a:xfrm>
          <a:off x="2364469" y="1611218"/>
          <a:ext cx="659632" cy="461721"/>
        </a:xfrm>
        <a:prstGeom prst="roundRect">
          <a:avLst>
            <a:gd name="adj" fmla="val 16670"/>
          </a:avLst>
        </a:prstGeom>
        <a:solidFill>
          <a:prstClr val="white">
            <a:lumMod val="85000"/>
          </a:prst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Georgia"/>
              <a:ea typeface="+mn-ea"/>
              <a:cs typeface="Gisha" panose="020B0502040204020203" pitchFamily="34" charset="-79"/>
            </a:rPr>
            <a:t>ML</a:t>
          </a:r>
          <a:endParaRPr lang="he-IL" sz="1000" kern="1200" dirty="0">
            <a:solidFill>
              <a:prstClr val="white"/>
            </a:solidFill>
            <a:latin typeface="Georgia"/>
            <a:ea typeface="+mn-ea"/>
            <a:cs typeface="Gisha" panose="020B0502040204020203" pitchFamily="34" charset="-79"/>
          </a:endParaRPr>
        </a:p>
      </dsp:txBody>
      <dsp:txXfrm>
        <a:off x="2387012" y="1633761"/>
        <a:ext cx="614546" cy="416635"/>
      </dsp:txXfrm>
    </dsp:sp>
    <dsp:sp modelId="{C1A8FD6A-3C2D-435C-A304-2259A89FC4E4}">
      <dsp:nvSpPr>
        <dsp:cNvPr id="0" name=""/>
        <dsp:cNvSpPr/>
      </dsp:nvSpPr>
      <dsp:spPr>
        <a:xfrm>
          <a:off x="2851829" y="1655253"/>
          <a:ext cx="824298" cy="37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kern="1200" dirty="0">
              <a:latin typeface="Georgia"/>
              <a:ea typeface="+mn-ea"/>
              <a:cs typeface="Gisha" panose="020B0502040204020203" pitchFamily="34" charset="-79"/>
            </a:rPr>
            <a:t>שלב ד'</a:t>
          </a:r>
        </a:p>
      </dsp:txBody>
      <dsp:txXfrm>
        <a:off x="2851829" y="1655253"/>
        <a:ext cx="824298" cy="373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240DA3E-D373-4688-950B-DA154E4A9209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ט"ז/תמוז/תשפ"א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402BA2C8-71FC-43D0-BD87-0547616971FA}" type="slidenum"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67258AF-CC1F-4732-82BD-174855457F37}" type="datetime1">
              <a:rPr lang="he-IL" smtClean="0"/>
              <a:pPr/>
              <a:t>ט"ז/תמוז/תשפ"א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539446-6953-447E-A4E3-E7CFBF870046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6539446-6953-447E-A4E3-E7CFBF87004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129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6539446-6953-447E-A4E3-E7CFBF87004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779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6539446-6953-447E-A4E3-E7CFBF870046}" type="slidenum">
              <a:rPr lang="he-IL" noProof="0" smtClean="0"/>
              <a:t>25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72006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 flipH="1">
            <a:off x="496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שמיים"/>
          <p:cNvSpPr/>
          <p:nvPr/>
        </p:nvSpPr>
        <p:spPr bwMode="white">
          <a:xfrm flipH="1">
            <a:off x="496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 flipH="1">
            <a:off x="4473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>
            <a:off x="4473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מלבן 7"/>
          <p:cNvSpPr/>
          <p:nvPr/>
        </p:nvSpPr>
        <p:spPr>
          <a:xfrm flipH="1">
            <a:off x="4473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283339" y="1309047"/>
            <a:ext cx="9602789" cy="2667000"/>
          </a:xfrm>
        </p:spPr>
        <p:txBody>
          <a:bodyPr rtlCol="1" anchor="b">
            <a:noAutofit/>
          </a:bodyPr>
          <a:lstStyle>
            <a:lvl1pPr algn="ctr" rtl="1">
              <a:defRPr sz="6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284928" y="4038600"/>
            <a:ext cx="9601200" cy="990600"/>
          </a:xfrm>
        </p:spPr>
        <p:txBody>
          <a:bodyPr rtlCol="1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800"/>
            </a:lvl2pPr>
            <a:lvl3pPr marL="914400" indent="0" algn="ctr" rtl="1">
              <a:buNone/>
              <a:defRPr sz="2400"/>
            </a:lvl3pPr>
            <a:lvl4pPr marL="1371600" indent="0" algn="ctr" rtl="1">
              <a:buNone/>
              <a:defRPr sz="2000"/>
            </a:lvl4pPr>
            <a:lvl5pPr marL="1828800" indent="0" algn="ctr" rtl="1">
              <a:buNone/>
              <a:defRPr sz="2000"/>
            </a:lvl5pPr>
            <a:lvl6pPr marL="2286000" indent="0" algn="ctr" rtl="1">
              <a:buNone/>
              <a:defRPr sz="2000"/>
            </a:lvl6pPr>
            <a:lvl7pPr marL="2743200" indent="0" algn="ctr" rtl="1">
              <a:buNone/>
              <a:defRPr sz="2000"/>
            </a:lvl7pPr>
            <a:lvl8pPr marL="3200400" indent="0" algn="ctr" rtl="1">
              <a:buNone/>
              <a:defRPr sz="2000"/>
            </a:lvl8pPr>
            <a:lvl9pPr marL="3657600" indent="0" algn="ctr" rtl="1">
              <a:buNone/>
              <a:defRPr sz="20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1341120" y="1572768"/>
            <a:ext cx="9509760" cy="4142232"/>
          </a:xfrm>
        </p:spPr>
        <p:txBody>
          <a:bodyPr vert="vert270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B2D8C90-71E4-4E01-9CB6-BEA612AF443F}" type="datetime1">
              <a:rPr lang="he-IL" noProof="0" smtClean="0"/>
              <a:t>ט"ז/תמוז/תשפ"א</a:t>
            </a:fld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838200" y="274638"/>
            <a:ext cx="2628900" cy="5440362"/>
          </a:xfrm>
        </p:spPr>
        <p:txBody>
          <a:bodyPr vert="vert270"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19500" y="274638"/>
            <a:ext cx="7734300" cy="5440362"/>
          </a:xfrm>
        </p:spPr>
        <p:txBody>
          <a:bodyPr vert="vert270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171FB070-5F7F-41C3-8FEF-6BD9634523F9}" type="datetime1">
              <a:rPr lang="he-IL" noProof="0" smtClean="0"/>
              <a:t>ט"ז/תמוז/תשפ"א</a:t>
            </a:fld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41120" y="1572768"/>
            <a:ext cx="9509760" cy="4142232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07DDD739-8990-48DD-BC71-A37A3DACEA40}" type="datetime1">
              <a:rPr lang="he-IL" noProof="0" smtClean="0"/>
              <a:t>ט"ז/תמוז/תשפ"א</a:t>
            </a:fld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שמיים"/>
          <p:cNvSpPr/>
          <p:nvPr/>
        </p:nvSpPr>
        <p:spPr>
          <a:xfrm flipH="1">
            <a:off x="496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296935" y="1309047"/>
            <a:ext cx="9601252" cy="2667000"/>
          </a:xfrm>
        </p:spPr>
        <p:txBody>
          <a:bodyPr rtlCol="1" anchor="b">
            <a:normAutofit/>
          </a:bodyPr>
          <a:lstStyle>
            <a:lvl1pPr algn="ctr" rtl="1">
              <a:defRPr sz="60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296987" y="4038600"/>
            <a:ext cx="9601200" cy="1143000"/>
          </a:xfrm>
        </p:spPr>
        <p:txBody>
          <a:bodyPr rtlCol="1" anchor="t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ACF7E80-EF37-4F36-A9FB-7FE6717D6AAF}" type="datetime1">
              <a:rPr lang="he-IL" smtClean="0"/>
              <a:pPr/>
              <a:t>ט"ז/תמוז/תשפ"א</a:t>
            </a:fld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341120" y="1572768"/>
            <a:ext cx="4572000" cy="4142232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278880" y="1572768"/>
            <a:ext cx="4572000" cy="4142232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785F177E-EDA1-4C66-95B5-B4E04430C391}" type="datetime1">
              <a:rPr lang="he-IL" noProof="0" smtClean="0"/>
              <a:t>ט"ז/תמוז/תשפ"א</a:t>
            </a:fld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9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278880" y="1572768"/>
            <a:ext cx="4572000" cy="766588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2000" b="0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278880" y="2365861"/>
            <a:ext cx="4572000" cy="3349140"/>
          </a:xfrm>
        </p:spPr>
        <p:txBody>
          <a:bodyPr rtlCol="1">
            <a:normAutofit/>
          </a:bodyPr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200"/>
            </a:lvl4pPr>
            <a:lvl5pPr algn="r" rtl="1">
              <a:defRPr sz="1200"/>
            </a:lvl5pPr>
            <a:lvl6pPr algn="r" rtl="1">
              <a:defRPr sz="1200"/>
            </a:lvl6pPr>
            <a:lvl7pPr algn="r" rtl="1">
              <a:defRPr sz="1200"/>
            </a:lvl7pPr>
            <a:lvl8pPr algn="r" rtl="1">
              <a:defRPr sz="1200"/>
            </a:lvl8pPr>
            <a:lvl9pPr algn="r" rtl="1">
              <a:defRPr sz="12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341120" y="1572768"/>
            <a:ext cx="4572000" cy="766588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2000" b="0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341120" y="2365861"/>
            <a:ext cx="4572000" cy="3349140"/>
          </a:xfrm>
        </p:spPr>
        <p:txBody>
          <a:bodyPr rtlCol="1">
            <a:normAutofit/>
          </a:bodyPr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200"/>
            </a:lvl4pPr>
            <a:lvl5pPr algn="r" rtl="1">
              <a:defRPr sz="1200"/>
            </a:lvl5pPr>
            <a:lvl6pPr algn="r" rtl="1">
              <a:defRPr sz="1200"/>
            </a:lvl6pPr>
            <a:lvl7pPr algn="r" rtl="1">
              <a:defRPr sz="1200"/>
            </a:lvl7pPr>
            <a:lvl8pPr algn="r" rtl="1">
              <a:defRPr sz="1200"/>
            </a:lvl8pPr>
            <a:lvl9pPr algn="r" rtl="1">
              <a:defRPr sz="12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35B5192-46AD-4091-A0CC-0F0FEB7E2EDF}" type="datetime1">
              <a:rPr lang="he-IL" noProof="0" smtClean="0"/>
              <a:t>ט"ז/תמוז/תשפ"א</a:t>
            </a:fld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66A874F4-A5A4-488E-AC49-1AD67AF91AFF}" type="datetime1">
              <a:rPr lang="he-IL" noProof="0" smtClean="0"/>
              <a:t>ט"ז/תמוז/תשפ"א</a:t>
            </a:fld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שמיים"/>
          <p:cNvSpPr/>
          <p:nvPr/>
        </p:nvSpPr>
        <p:spPr>
          <a:xfrm flipH="1">
            <a:off x="496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 noProof="0"/>
              <a:t>הוסף כותרת תחתונה</a:t>
            </a:r>
          </a:p>
        </p:txBody>
      </p:sp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DE258AC-4D60-4E8D-B579-AE5A85CC0E11}" type="datetime1">
              <a:rPr lang="he-IL" noProof="0" smtClean="0"/>
              <a:pPr/>
              <a:t>ט"ז/תמוז/תשפ"א</a:t>
            </a:fld>
            <a:endParaRPr lang="he-IL" noProof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87388" y="762000"/>
            <a:ext cx="3377133" cy="2743200"/>
          </a:xfrm>
        </p:spPr>
        <p:txBody>
          <a:bodyPr rtlCol="1" anchor="b">
            <a:normAutofit/>
          </a:bodyPr>
          <a:lstStyle>
            <a:lvl1pPr algn="r" rtl="1">
              <a:defRPr sz="32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573587" y="685800"/>
            <a:ext cx="6858000" cy="4572000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687388" y="3554104"/>
            <a:ext cx="3377133" cy="1703696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2A74189F-BFF6-48AF-93F8-9F2BDFD13A83}" type="datetime1">
              <a:rPr lang="he-IL" noProof="0" smtClean="0"/>
              <a:t>ט"ז/תמוז/תשפ"א</a:t>
            </a:fld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87388" y="762000"/>
            <a:ext cx="3377133" cy="2743200"/>
          </a:xfrm>
        </p:spPr>
        <p:txBody>
          <a:bodyPr rtlCol="1" anchor="b">
            <a:normAutofit/>
          </a:bodyPr>
          <a:lstStyle>
            <a:lvl1pPr algn="r" rtl="1">
              <a:defRPr sz="34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מונה 2" descr="מציין מיקום ריק להוספת תמונה. לחץ על מציין המיקום ובחר את התמונה שברצונך להוסיף"/>
          <p:cNvSpPr>
            <a:spLocks noGrp="1"/>
          </p:cNvSpPr>
          <p:nvPr>
            <p:ph type="pic" idx="1"/>
          </p:nvPr>
        </p:nvSpPr>
        <p:spPr>
          <a:xfrm flipH="1">
            <a:off x="4573587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1">
            <a:normAutofit/>
          </a:bodyPr>
          <a:lstStyle>
            <a:lvl1pPr marL="0" indent="0" algn="ctr" rtl="1">
              <a:buNone/>
              <a:defRPr sz="24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687388" y="3554104"/>
            <a:ext cx="3377133" cy="1703696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91128" y="6601968"/>
            <a:ext cx="7159752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257200" y="6601968"/>
            <a:ext cx="1224000" cy="237744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DDA7D9FD-EEB4-49FC-8778-56053C21DA02}" type="datetime1">
              <a:rPr lang="he-IL" noProof="0" smtClean="0"/>
              <a:t>ט"ז/תמוז/תשפ"א</a:t>
            </a:fld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41120" y="6601968"/>
            <a:ext cx="640080" cy="237744"/>
          </a:xfrm>
        </p:spPr>
        <p:txBody>
          <a:bodyPr rtlCol="1"/>
          <a:lstStyle>
            <a:lvl1pPr algn="l" rtl="1">
              <a:defRPr/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שמיים"/>
          <p:cNvSpPr/>
          <p:nvPr/>
        </p:nvSpPr>
        <p:spPr>
          <a:xfrm flipH="1">
            <a:off x="496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water3"/>
          <p:cNvSpPr/>
          <p:nvPr/>
        </p:nvSpPr>
        <p:spPr bwMode="gray">
          <a:xfrm flipH="1">
            <a:off x="496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 flipH="1">
            <a:off x="4473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>
            <a:off x="4473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341121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3691128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100" cap="all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הוסף כותרת תחתונה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2255624" y="6601968"/>
            <a:ext cx="1224000" cy="2377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100" cap="all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F6BE69D-7664-4043-87EE-37FA8F4454A1}" type="datetime1">
              <a:rPr lang="he-IL" smtClean="0"/>
              <a:pPr/>
              <a:t>ט"ז/תמוז/תשפ"א</a:t>
            </a:fld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34112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100" cap="all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74320" indent="-228600" algn="r" defTabSz="914400" rtl="1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8640" indent="-228600" algn="r" defTabSz="914400" rtl="1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2296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9728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37160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64592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r" defTabSz="914400" rtl="1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5.xml"/><Relationship Id="rId7" Type="http://schemas.openxmlformats.org/officeDocument/2006/relationships/slide" Target="slide13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diagramLayout" Target="../diagrams/layout6.xml"/><Relationship Id="rId7" Type="http://schemas.openxmlformats.org/officeDocument/2006/relationships/slide" Target="slide14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" Target="slide7.xml"/><Relationship Id="rId7" Type="http://schemas.openxmlformats.org/officeDocument/2006/relationships/diagramLayout" Target="../diagrams/layout2.xml"/><Relationship Id="rId2" Type="http://schemas.openxmlformats.org/officeDocument/2006/relationships/hyperlink" Target="https://data.gov.il/dataset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5" Type="http://schemas.openxmlformats.org/officeDocument/2006/relationships/slide" Target="slide9.xml"/><Relationship Id="rId10" Type="http://schemas.microsoft.com/office/2007/relationships/diagramDrawing" Target="../diagrams/drawing2.xml"/><Relationship Id="rId4" Type="http://schemas.openxmlformats.org/officeDocument/2006/relationships/hyperlink" Target="http://kineret.org.il/miflasim/" TargetMode="External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40217" y="390525"/>
            <a:ext cx="9509759" cy="3124200"/>
          </a:xfrm>
        </p:spPr>
        <p:txBody>
          <a:bodyPr rtlCol="1" anchor="b">
            <a:noAutofit/>
          </a:bodyPr>
          <a:lstStyle/>
          <a:p>
            <a:pPr algn="ctr" rtl="1"/>
            <a:r>
              <a:rPr lang="he-IL" sz="3600" dirty="0"/>
              <a:t> -מבוא למדעי הנתונים-</a:t>
            </a:r>
            <a:br>
              <a:rPr lang="he-IL" sz="3600" dirty="0"/>
            </a:br>
            <a:br>
              <a:rPr lang="he-IL" sz="3600" dirty="0"/>
            </a:br>
            <a:br>
              <a:rPr lang="he-IL" sz="4800" dirty="0"/>
            </a:br>
            <a:r>
              <a:rPr lang="he-IL" sz="4800" dirty="0"/>
              <a:t>השפעות מזג האוויר וכמויות המשקעים על מפלס הכנרת</a:t>
            </a:r>
          </a:p>
        </p:txBody>
      </p:sp>
      <p:pic>
        <p:nvPicPr>
          <p:cNvPr id="1026" name="Picture 2" descr="ים כנרת - وجدان فاهوم">
            <a:extLst>
              <a:ext uri="{FF2B5EF4-FFF2-40B4-BE49-F238E27FC236}">
                <a16:creationId xmlns:a16="http://schemas.microsoft.com/office/drawing/2014/main" id="{BE603042-6EB6-47E1-A5B1-2F662C7D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829" y="3429000"/>
            <a:ext cx="1905000" cy="28670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כותרת משנה 2"/>
          <p:cNvSpPr>
            <a:spLocks noGrp="1"/>
          </p:cNvSpPr>
          <p:nvPr>
            <p:ph type="body" sz="quarter" idx="3"/>
          </p:nvPr>
        </p:nvSpPr>
        <p:spPr>
          <a:xfrm>
            <a:off x="3760469" y="3822970"/>
            <a:ext cx="5335906" cy="1586881"/>
          </a:xfrm>
        </p:spPr>
        <p:txBody>
          <a:bodyPr rtlCol="1" anchor="ctr">
            <a:normAutofit/>
          </a:bodyPr>
          <a:lstStyle/>
          <a:p>
            <a:pPr algn="ctr" rtl="1">
              <a:spcAft>
                <a:spcPts val="600"/>
              </a:spcAft>
            </a:pPr>
            <a:r>
              <a:rPr lang="he-IL" sz="1600" b="1" u="sng" dirty="0"/>
              <a:t>מגישים </a:t>
            </a:r>
          </a:p>
          <a:p>
            <a:pPr algn="ctr" rtl="1">
              <a:spcAft>
                <a:spcPts val="600"/>
              </a:spcAft>
            </a:pPr>
            <a:r>
              <a:rPr lang="he-IL" sz="1600" dirty="0"/>
              <a:t>איציק ישראלי ת.ז 205866254</a:t>
            </a:r>
          </a:p>
          <a:p>
            <a:pPr algn="ctr" rtl="1">
              <a:spcAft>
                <a:spcPts val="600"/>
              </a:spcAft>
            </a:pPr>
            <a:r>
              <a:rPr lang="he-IL" sz="1600" dirty="0"/>
              <a:t>אור עזרא ת.ז 313566127</a:t>
            </a:r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ב' – טיפול בנתונים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176450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b="1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535215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id="{0D86BC4B-AE04-4C50-9F88-D50D36325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91" y="1159383"/>
            <a:ext cx="3121450" cy="3875734"/>
          </a:xfrm>
          <a:prstGeom prst="rect">
            <a:avLst/>
          </a:prstGeom>
        </p:spPr>
      </p:pic>
      <p:sp>
        <p:nvSpPr>
          <p:cNvPr id="2" name="אליפסה 1">
            <a:extLst>
              <a:ext uri="{FF2B5EF4-FFF2-40B4-BE49-F238E27FC236}">
                <a16:creationId xmlns:a16="http://schemas.microsoft.com/office/drawing/2014/main" id="{68464DD9-0952-4373-AAF8-C62A5DEE7C08}"/>
              </a:ext>
            </a:extLst>
          </p:cNvPr>
          <p:cNvSpPr/>
          <p:nvPr/>
        </p:nvSpPr>
        <p:spPr>
          <a:xfrm>
            <a:off x="9628632" y="1499616"/>
            <a:ext cx="676656" cy="201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7FB84D96-C696-45E6-A798-9E9AE262126E}"/>
              </a:ext>
            </a:extLst>
          </p:cNvPr>
          <p:cNvCxnSpPr/>
          <p:nvPr/>
        </p:nvCxnSpPr>
        <p:spPr>
          <a:xfrm>
            <a:off x="8586216" y="1499616"/>
            <a:ext cx="996696" cy="73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94AAA5B-EF18-4516-BBCD-3BA1841DF9E8}"/>
              </a:ext>
            </a:extLst>
          </p:cNvPr>
          <p:cNvSpPr txBox="1"/>
          <p:nvPr/>
        </p:nvSpPr>
        <p:spPr>
          <a:xfrm>
            <a:off x="5449137" y="1176450"/>
            <a:ext cx="323188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גודל מסד הנתונים הכי גדול שנמשך הינו  1,440,100 שורות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0EEF051-F74F-4696-8BED-E22BE01AB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167" y="2287564"/>
            <a:ext cx="7170738" cy="351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ב' – טיפול בנתונים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176450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b="1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4835181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53463328-C955-4EB0-A991-D6EDB61A4D79}"/>
              </a:ext>
            </a:extLst>
          </p:cNvPr>
          <p:cNvSpPr txBox="1">
            <a:spLocks/>
          </p:cNvSpPr>
          <p:nvPr/>
        </p:nvSpPr>
        <p:spPr>
          <a:xfrm>
            <a:off x="2981409" y="1262811"/>
            <a:ext cx="9526736" cy="3875734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ראשית, בוצע סינון של העמודות הלא רלוונטיות בטבלת </a:t>
            </a:r>
            <a:r>
              <a:rPr lang="en-US" dirty="0" err="1"/>
              <a:t>daily_data</a:t>
            </a:r>
            <a:r>
              <a:rPr lang="he-IL" dirty="0"/>
              <a:t> – לטובת מיקוד המחקר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E9E4B08-DADD-42A6-8F33-2760F2BC7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374" y="1832451"/>
            <a:ext cx="7927446" cy="4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ב' – טיפול בנתונים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176450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b="1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803579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53463328-C955-4EB0-A991-D6EDB61A4D79}"/>
              </a:ext>
            </a:extLst>
          </p:cNvPr>
          <p:cNvSpPr txBox="1">
            <a:spLocks/>
          </p:cNvSpPr>
          <p:nvPr/>
        </p:nvSpPr>
        <p:spPr>
          <a:xfrm>
            <a:off x="2657475" y="1322224"/>
            <a:ext cx="9909936" cy="3875734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לאחר מכן בוצע </a:t>
            </a:r>
            <a:r>
              <a:rPr lang="he-IL" b="1" dirty="0"/>
              <a:t>סינון</a:t>
            </a:r>
            <a:r>
              <a:rPr lang="he-IL" dirty="0"/>
              <a:t> של המידע לפי תחנות המדידה מקו אורך 32.3865 ומעלה ( תחנה מדידה חדרה ) על מנת למקד את הנתונים באזור הכנרת במסד הנתונים </a:t>
            </a:r>
            <a:r>
              <a:rPr lang="en-US" dirty="0" err="1"/>
              <a:t>Measurement_Stations</a:t>
            </a:r>
            <a:endParaRPr lang="he-IL" dirty="0"/>
          </a:p>
          <a:p>
            <a:pPr lvl="1"/>
            <a:r>
              <a:rPr lang="he-IL" dirty="0"/>
              <a:t>בשלב הבא בוצע </a:t>
            </a:r>
            <a:r>
              <a:rPr lang="he-IL" b="1" dirty="0" err="1"/>
              <a:t>אגריגציה</a:t>
            </a:r>
            <a:r>
              <a:rPr lang="he-IL" dirty="0"/>
              <a:t> לשורות כפולות </a:t>
            </a:r>
            <a:r>
              <a:rPr lang="he-IL" b="1" dirty="0"/>
              <a:t>ואיחוד</a:t>
            </a:r>
            <a:r>
              <a:rPr lang="he-IL" dirty="0"/>
              <a:t> כלל מסדי הנתונים לתוך טבלה מרכזית בשם </a:t>
            </a:r>
            <a:r>
              <a:rPr lang="en-US" dirty="0">
                <a:hlinkClick r:id="rId7" action="ppaction://hlinksldjump"/>
              </a:rPr>
              <a:t>all_Dataframes.csv</a:t>
            </a:r>
            <a:r>
              <a:rPr lang="he-IL" dirty="0"/>
              <a:t> </a:t>
            </a:r>
          </a:p>
          <a:p>
            <a:pPr lvl="1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4B54D49-5470-4E11-BD28-B600BDDB8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445" y="2565001"/>
            <a:ext cx="7541156" cy="33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6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ב' – טיפול בנתונים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176450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b="1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874269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53463328-C955-4EB0-A991-D6EDB61A4D79}"/>
              </a:ext>
            </a:extLst>
          </p:cNvPr>
          <p:cNvSpPr txBox="1">
            <a:spLocks/>
          </p:cNvSpPr>
          <p:nvPr/>
        </p:nvSpPr>
        <p:spPr>
          <a:xfrm>
            <a:off x="3200399" y="1322224"/>
            <a:ext cx="9367011" cy="5802476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בשלב הבא, כפי שניתן לראות, בטבלה המרכזית היו נתונים חסרים, ברוב העמודות – נתון חסר הצביע על ערך 0 באותו היום (למשל בימים בהם לא ירד גשם אזי הערך המתאים בעמודה היה ריק)</a:t>
            </a:r>
          </a:p>
          <a:p>
            <a:pPr lvl="1"/>
            <a:r>
              <a:rPr lang="he-IL" dirty="0"/>
              <a:t>לערכים החסרים בעמודות השונות כגון יום ללא גשם ,ביצענו מילוי באמצעות פונקציית </a:t>
            </a:r>
            <a:r>
              <a:rPr lang="en-US" dirty="0" err="1"/>
              <a:t>fillna</a:t>
            </a:r>
            <a:endParaRPr lang="he-IL" dirty="0"/>
          </a:p>
          <a:p>
            <a:pPr lvl="1"/>
            <a:endParaRPr lang="he-IL" dirty="0"/>
          </a:p>
          <a:p>
            <a:pPr lvl="1"/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r>
              <a:rPr lang="he-IL" dirty="0"/>
              <a:t>לבסוף, קיבלנו </a:t>
            </a:r>
            <a:r>
              <a:rPr lang="he-IL" dirty="0">
                <a:hlinkClick r:id="rId7" action="ppaction://hlinksldjump"/>
              </a:rPr>
              <a:t>מסד נתונים </a:t>
            </a:r>
            <a:r>
              <a:rPr lang="he-IL" dirty="0"/>
              <a:t>אחיד ושלם עם כלל המידע שאנו צריכים לטובת </a:t>
            </a:r>
          </a:p>
          <a:p>
            <a:pPr marL="320040" lvl="1" indent="0">
              <a:buNone/>
            </a:pPr>
            <a:r>
              <a:rPr lang="he-IL" dirty="0"/>
              <a:t>המשך שלבי המחקר </a:t>
            </a:r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r>
              <a:rPr lang="he-IL" dirty="0"/>
              <a:t>יחד עם זאת, יצרנו 2 מסדי נתונים חדשים – נתונים </a:t>
            </a:r>
            <a:r>
              <a:rPr lang="he-IL" dirty="0">
                <a:hlinkClick r:id="rId8" action="ppaction://hlinksldjump"/>
              </a:rPr>
              <a:t>שנתיים</a:t>
            </a:r>
            <a:r>
              <a:rPr lang="he-IL" dirty="0"/>
              <a:t> ונתונים </a:t>
            </a:r>
            <a:r>
              <a:rPr lang="he-IL" dirty="0">
                <a:hlinkClick r:id="rId9" action="ppaction://hlinksldjump"/>
              </a:rPr>
              <a:t>חודשיים</a:t>
            </a:r>
            <a:r>
              <a:rPr lang="he-IL" dirty="0"/>
              <a:t> </a:t>
            </a:r>
          </a:p>
          <a:p>
            <a:pPr marL="320040" lvl="1" indent="0">
              <a:buNone/>
            </a:pPr>
            <a:r>
              <a:rPr lang="he-IL" dirty="0"/>
              <a:t>לטובת שימוש יעיל יותר בשלבי ה </a:t>
            </a:r>
            <a:r>
              <a:rPr lang="en-US" dirty="0"/>
              <a:t>EDA</a:t>
            </a:r>
            <a:r>
              <a:rPr lang="he-IL" dirty="0"/>
              <a:t> ו - </a:t>
            </a:r>
            <a:r>
              <a:rPr lang="en-US" dirty="0"/>
              <a:t>ML</a:t>
            </a: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5EDFF7A-F66C-4DF5-BCD5-01FFB7C4B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62" y="2548067"/>
            <a:ext cx="3850005" cy="348147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036AF30-63EC-4E37-900B-61F1D63B6F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782746"/>
            <a:ext cx="59817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חץ: מעוקל שמאלה 4">
            <a:hlinkClick r:id="rId2" action="ppaction://hlinksldjump"/>
            <a:extLst>
              <a:ext uri="{FF2B5EF4-FFF2-40B4-BE49-F238E27FC236}">
                <a16:creationId xmlns:a16="http://schemas.microsoft.com/office/drawing/2014/main" id="{0549129A-0EBD-4933-B57C-87FF25D0AFC4}"/>
              </a:ext>
            </a:extLst>
          </p:cNvPr>
          <p:cNvSpPr/>
          <p:nvPr/>
        </p:nvSpPr>
        <p:spPr>
          <a:xfrm>
            <a:off x="11220450" y="625792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F9C02C5-F2E3-4256-A5F0-CAAC096A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161925"/>
            <a:ext cx="10024448" cy="571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חץ: מעוקל שמאלה 4">
            <a:hlinkClick r:id="rId2" action="ppaction://hlinksldjump"/>
            <a:extLst>
              <a:ext uri="{FF2B5EF4-FFF2-40B4-BE49-F238E27FC236}">
                <a16:creationId xmlns:a16="http://schemas.microsoft.com/office/drawing/2014/main" id="{0549129A-0EBD-4933-B57C-87FF25D0AFC4}"/>
              </a:ext>
            </a:extLst>
          </p:cNvPr>
          <p:cNvSpPr/>
          <p:nvPr/>
        </p:nvSpPr>
        <p:spPr>
          <a:xfrm>
            <a:off x="11220450" y="625792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903BAE1-2D7C-4F68-AC63-0A9CF510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1925"/>
            <a:ext cx="10106025" cy="566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חץ: מעוקל שמאלה 4">
            <a:hlinkClick r:id="rId2" action="ppaction://hlinksldjump"/>
            <a:extLst>
              <a:ext uri="{FF2B5EF4-FFF2-40B4-BE49-F238E27FC236}">
                <a16:creationId xmlns:a16="http://schemas.microsoft.com/office/drawing/2014/main" id="{0549129A-0EBD-4933-B57C-87FF25D0AFC4}"/>
              </a:ext>
            </a:extLst>
          </p:cNvPr>
          <p:cNvSpPr/>
          <p:nvPr/>
        </p:nvSpPr>
        <p:spPr>
          <a:xfrm>
            <a:off x="11220450" y="625792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CB9166E-5732-4040-BC81-0A15E3EA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90" y="161925"/>
            <a:ext cx="1035936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6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ג' – ויזואליזציה </a:t>
            </a:r>
            <a:r>
              <a:rPr lang="en-US" dirty="0"/>
              <a:t>EDA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220133" y="13178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ראשית, בשלב הזה יצרנו גרף בתצורת תרשים קו המציג את גובה מפלס הכנרת</a:t>
            </a:r>
          </a:p>
          <a:p>
            <a:pPr marL="320040" lvl="1" indent="0">
              <a:buNone/>
            </a:pPr>
            <a:r>
              <a:rPr lang="he-IL" dirty="0"/>
              <a:t> בין השנים 1980-2021 בהתבסס על הנתונים שנמשכו ועובדו בשלב הקודם</a:t>
            </a:r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b="1" dirty="0"/>
          </a:p>
          <a:p>
            <a:pPr lvl="1"/>
            <a:r>
              <a:rPr lang="he-IL" dirty="0"/>
              <a:t>יחד עם זאת, לטובת ההשוואה, נוצר גרף עמודות שהציג את שינויי גובה מפלס הכנרת ביחד לשנה הקודמת ( שינוי חיובי לעומת שינוי שלילי – כלומר ירידת המפלס או עלייה ) </a:t>
            </a:r>
          </a:p>
          <a:p>
            <a:pPr marL="320040" lvl="1" indent="0">
              <a:buNone/>
            </a:pPr>
            <a:r>
              <a:rPr lang="he-IL" dirty="0"/>
              <a:t>(הגרף הנ"ל נוצר בעקבות עמודה נוספת שנוצרה בשלב טיפול הנתונים אשר סיפקה את השינויים בין השנים העוקבות)</a:t>
            </a: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469008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תמונה 12">
            <a:extLst>
              <a:ext uri="{FF2B5EF4-FFF2-40B4-BE49-F238E27FC236}">
                <a16:creationId xmlns:a16="http://schemas.microsoft.com/office/drawing/2014/main" id="{07A8F822-9043-44D0-A5D7-905096C72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600" y="2266772"/>
            <a:ext cx="7425267" cy="17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6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ג' – ויזואליזציה </a:t>
            </a:r>
            <a:r>
              <a:rPr lang="en-US" dirty="0"/>
              <a:t>EDA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220133" y="13178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000712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7ED5FC54-00ED-4E7B-A283-E8297E1F6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92372"/>
            <a:ext cx="11658600" cy="192405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A6111B5-72ED-4608-A876-BD7A2FF9E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615" y="2543721"/>
            <a:ext cx="11604385" cy="1781242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A66835E-E88E-4F9F-B349-C9463B2C32C2}"/>
              </a:ext>
            </a:extLst>
          </p:cNvPr>
          <p:cNvSpPr txBox="1"/>
          <p:nvPr/>
        </p:nvSpPr>
        <p:spPr>
          <a:xfrm>
            <a:off x="2364581" y="1046851"/>
            <a:ext cx="10120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040" lvl="1" indent="0">
              <a:buNone/>
            </a:pPr>
            <a:r>
              <a:rPr lang="he-IL" dirty="0"/>
              <a:t>ניתן לראות את הקו האדום העליון והקו האדום התחתון בגרף (</a:t>
            </a:r>
            <a:r>
              <a:rPr lang="en-US" dirty="0"/>
              <a:t> </a:t>
            </a:r>
            <a:r>
              <a:rPr lang="he-IL" dirty="0"/>
              <a:t>ע"פ הנתונים הרשמיים של איגוד הכנרת )</a:t>
            </a:r>
          </a:p>
        </p:txBody>
      </p:sp>
    </p:spTree>
    <p:extLst>
      <p:ext uri="{BB962C8B-B14F-4D97-AF65-F5344CB8AC3E}">
        <p14:creationId xmlns:p14="http://schemas.microsoft.com/office/powerpoint/2010/main" val="722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ג' – ויזואליזציה </a:t>
            </a:r>
            <a:r>
              <a:rPr lang="en-US" dirty="0"/>
              <a:t>EDA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220133" y="13178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368130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E669A9B9-51D9-419C-8EEB-5CA77743F496}"/>
              </a:ext>
            </a:extLst>
          </p:cNvPr>
          <p:cNvSpPr txBox="1">
            <a:spLocks/>
          </p:cNvSpPr>
          <p:nvPr/>
        </p:nvSpPr>
        <p:spPr>
          <a:xfrm>
            <a:off x="372533" y="14702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בנוסף , בוצע הצגה של כמויות המשקעים שירדו בכל שנה באמצעות גרף העמודות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207C709-DEA1-4628-BD66-ACBF03799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975" y="2201204"/>
            <a:ext cx="8895292" cy="133072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E276C6A-185A-469D-A7C9-C984D762F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907022"/>
            <a:ext cx="11819467" cy="19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רקע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2"/>
          </p:nvPr>
        </p:nvSpPr>
        <p:spPr>
          <a:xfrm>
            <a:off x="426720" y="1572767"/>
            <a:ext cx="6574155" cy="4589907"/>
          </a:xfrm>
        </p:spPr>
        <p:txBody>
          <a:bodyPr rtlCol="1">
            <a:normAutofit/>
          </a:bodyPr>
          <a:lstStyle/>
          <a:p>
            <a:pPr lvl="1"/>
            <a:r>
              <a:rPr lang="he-IL" b="0" i="0" dirty="0">
                <a:effectLst/>
              </a:rPr>
              <a:t>הכנרת הינה הימה המתוקה הנמוכה ביותר בעולם (210 מ' מתחת לפני הים)</a:t>
            </a:r>
          </a:p>
          <a:p>
            <a:pPr lvl="1"/>
            <a:r>
              <a:rPr lang="he-IL" b="0" i="0" dirty="0">
                <a:effectLst/>
              </a:rPr>
              <a:t>בעבר שמשה הכנרת כמקור המים המרכזי של מדינת ישראל – שליש מהכמות כולה. (המים הובלו ממנה אל שאר חלקי ארץ ע"י המוביל הארצי)</a:t>
            </a:r>
          </a:p>
          <a:p>
            <a:pPr lvl="1"/>
            <a:r>
              <a:rPr lang="he-IL" b="0" i="0" dirty="0">
                <a:effectLst/>
              </a:rPr>
              <a:t>כיום, מספקת הכנרת כ-</a:t>
            </a:r>
            <a:r>
              <a:rPr lang="he-IL" b="1" i="0" dirty="0">
                <a:effectLst/>
              </a:rPr>
              <a:t>2% בלבד </a:t>
            </a:r>
            <a:r>
              <a:rPr lang="he-IL" b="0" i="0" dirty="0">
                <a:effectLst/>
              </a:rPr>
              <a:t>מאספקת המים למדינת ישראל</a:t>
            </a:r>
          </a:p>
          <a:p>
            <a:pPr lvl="1"/>
            <a:r>
              <a:rPr lang="he-IL" dirty="0"/>
              <a:t>חלק מן הסיבות לאספקת המים הנמוכה הינה המפלס הנמוך של הכנרת שנגרם בין היתר מההתחממות הגלובלית והשפעות מזג האוויר ומיעוט המשקעים במדינת ישראל </a:t>
            </a:r>
          </a:p>
          <a:p>
            <a:pPr lvl="1"/>
            <a:r>
              <a:rPr lang="he-IL" dirty="0"/>
              <a:t>ולכן במסגרת עבודה הגמר בקורס "מבוא למדעי הנתונים" שאלת המחקר שנבחרה הינה "השפעת מזג האוויר וכמויות המשקעים על מפלס הכנרת".</a:t>
            </a:r>
          </a:p>
          <a:p>
            <a:endParaRPr lang="he-IL" sz="1800" dirty="0"/>
          </a:p>
        </p:txBody>
      </p:sp>
      <p:pic>
        <p:nvPicPr>
          <p:cNvPr id="2050" name="Picture 2" descr="כנרת בלי פיראטים: להתראות למפעילי החופים הלא חוקיים - גלובס">
            <a:extLst>
              <a:ext uri="{FF2B5EF4-FFF2-40B4-BE49-F238E27FC236}">
                <a16:creationId xmlns:a16="http://schemas.microsoft.com/office/drawing/2014/main" id="{6D863A1A-B740-4530-990F-40F8CCEB5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r="34419" b="1"/>
          <a:stretch/>
        </p:blipFill>
        <p:spPr bwMode="auto">
          <a:xfrm>
            <a:off x="7193280" y="1572768"/>
            <a:ext cx="4572000" cy="414223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BEBC4E5E-7AB6-4C5D-A454-1838D006820F}"/>
              </a:ext>
            </a:extLst>
          </p:cNvPr>
          <p:cNvCxnSpPr/>
          <p:nvPr/>
        </p:nvCxnSpPr>
        <p:spPr>
          <a:xfrm flipH="1">
            <a:off x="741680" y="975360"/>
            <a:ext cx="11450320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ג' – ויזואליזציה </a:t>
            </a:r>
            <a:r>
              <a:rPr lang="en-US" dirty="0"/>
              <a:t>EDA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222037" y="1317878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b="1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390393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E669A9B9-51D9-419C-8EEB-5CA77743F496}"/>
              </a:ext>
            </a:extLst>
          </p:cNvPr>
          <p:cNvSpPr txBox="1">
            <a:spLocks/>
          </p:cNvSpPr>
          <p:nvPr/>
        </p:nvSpPr>
        <p:spPr>
          <a:xfrm>
            <a:off x="222037" y="1159383"/>
            <a:ext cx="12238568" cy="5650185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על מנת להציג בצורת נוספת את השפעת זהירת השמש על מפלס הכנרת ,</a:t>
            </a:r>
          </a:p>
          <a:p>
            <a:pPr marL="320040" lvl="1" indent="0">
              <a:buNone/>
            </a:pPr>
            <a:r>
              <a:rPr lang="he-IL" dirty="0"/>
              <a:t> בחרנו להציג בגרף</a:t>
            </a:r>
            <a:r>
              <a:rPr lang="en-US" dirty="0"/>
              <a:t>IQR </a:t>
            </a:r>
            <a:r>
              <a:rPr lang="he-IL" dirty="0"/>
              <a:t> את השינויים במפלס הכנרת אל מול ממוצע </a:t>
            </a:r>
          </a:p>
          <a:p>
            <a:pPr marL="320040" lvl="1" indent="0">
              <a:buNone/>
            </a:pPr>
            <a:r>
              <a:rPr lang="he-IL" dirty="0"/>
              <a:t>זמן זהירת השמש ביחד לחודשי השנה</a:t>
            </a:r>
          </a:p>
          <a:p>
            <a:pPr marL="320040" lvl="1" indent="0">
              <a:buNone/>
            </a:pPr>
            <a:r>
              <a:rPr lang="he-IL" dirty="0"/>
              <a:t> </a:t>
            </a:r>
            <a:endParaRPr lang="en-US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7E39AC6E-4507-4133-89E2-271C70E72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693" y="2617789"/>
            <a:ext cx="7355620" cy="15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44E67AF-E0BA-4117-86C2-DCD895C9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6" y="395555"/>
            <a:ext cx="5798778" cy="485272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991FBC6-F261-4302-99AD-52B273FF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6" y="395555"/>
            <a:ext cx="5696195" cy="48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ד' – </a:t>
            </a:r>
            <a:r>
              <a:rPr lang="en-US" dirty="0"/>
              <a:t>Machine learning and prediction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1065531" y="1453348"/>
            <a:ext cx="11259820" cy="5042700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sz="1600" dirty="0"/>
              <a:t>בשלב הראשון של החיזוי , השתמשנו ברגרסיה לוגיסטית על מנת לחזות האם יש קשר</a:t>
            </a:r>
          </a:p>
          <a:p>
            <a:pPr marL="320040" lvl="1" indent="0">
              <a:buNone/>
            </a:pPr>
            <a:r>
              <a:rPr lang="he-IL" sz="1600" dirty="0"/>
              <a:t>בין כמויות המשקעים ומזג האויר לבין מפלס הכנרת </a:t>
            </a:r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endParaRPr lang="he-IL" sz="1600" dirty="0"/>
          </a:p>
          <a:p>
            <a:pPr marL="320040" lvl="1" indent="0">
              <a:buNone/>
            </a:pPr>
            <a:r>
              <a:rPr lang="he-IL" sz="1600" dirty="0"/>
              <a:t>השימוש ברגרסיה לוגיסטית בוצע כיוון שמדובר בשאלת מחקר בינארית, ניתן לראות כי החיזוי צלח </a:t>
            </a:r>
            <a:r>
              <a:rPr lang="he-IL" sz="1600" dirty="0" err="1"/>
              <a:t>בכ</a:t>
            </a:r>
            <a:r>
              <a:rPr lang="he-IL" sz="1600" dirty="0"/>
              <a:t> – 90%</a:t>
            </a:r>
          </a:p>
          <a:p>
            <a:pPr marL="320040" lvl="1" indent="0">
              <a:buNone/>
            </a:pPr>
            <a:r>
              <a:rPr lang="he-IL" sz="1600" dirty="0"/>
              <a:t> </a:t>
            </a:r>
          </a:p>
          <a:p>
            <a:pPr marL="320040" lvl="1" indent="0">
              <a:buNone/>
            </a:pPr>
            <a:endParaRPr lang="he-IL" sz="1600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477608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id="{931FB2DA-964B-4CDD-8922-AA77E89F8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2163104"/>
            <a:ext cx="9001124" cy="274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1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ד' – </a:t>
            </a:r>
            <a:r>
              <a:rPr lang="en-US" dirty="0"/>
              <a:t>  Machine learning and prediction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932180" y="1205699"/>
            <a:ext cx="11259820" cy="5042700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r>
              <a:rPr lang="he-IL" sz="1600" dirty="0"/>
              <a:t>בנוסף , בוצע חיזוי באמצעות רגרסיה </a:t>
            </a:r>
            <a:r>
              <a:rPr lang="he-IL" sz="1600" dirty="0" err="1"/>
              <a:t>לניארית</a:t>
            </a:r>
            <a:r>
              <a:rPr lang="he-IL" sz="1600" dirty="0"/>
              <a:t> של השפעת השמש והשפעת המשקעים על</a:t>
            </a:r>
          </a:p>
          <a:p>
            <a:pPr marL="320040" lvl="1" indent="0">
              <a:buNone/>
            </a:pPr>
            <a:r>
              <a:rPr lang="he-IL" sz="1600" dirty="0"/>
              <a:t>מפלס הכנרת </a:t>
            </a: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/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תמונה 12">
            <a:extLst>
              <a:ext uri="{FF2B5EF4-FFF2-40B4-BE49-F238E27FC236}">
                <a16:creationId xmlns:a16="http://schemas.microsoft.com/office/drawing/2014/main" id="{5D8BF5FC-479D-4928-9E89-6D980895B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460" y="1844120"/>
            <a:ext cx="5422503" cy="1842056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45199BB-B3DF-452C-A166-474EE657A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037" y="2517903"/>
            <a:ext cx="6195975" cy="39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מסקנות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/>
          <p:nvPr/>
        </p:nvCxnSpPr>
        <p:spPr>
          <a:xfrm flipH="1">
            <a:off x="741680" y="975360"/>
            <a:ext cx="11450320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741681" y="1292734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לסיכום , ניתן לראות כי סה"כ, השערות המחקר שלנו היו נכונות.</a:t>
            </a:r>
          </a:p>
          <a:p>
            <a:pPr marL="320040" lvl="1" indent="0">
              <a:buNone/>
            </a:pPr>
            <a:r>
              <a:rPr lang="he-IL" dirty="0"/>
              <a:t>מפלס הכנרת מושפע באופן ישיר מכמויות המשקעים ונתון להשפעות מזג אוויר ותופעות האקלים השונות.</a:t>
            </a:r>
          </a:p>
          <a:p>
            <a:pPr marL="320040" lvl="1" indent="0">
              <a:buNone/>
            </a:pPr>
            <a:endParaRPr lang="he-IL" dirty="0"/>
          </a:p>
          <a:p>
            <a:pPr lvl="1"/>
            <a:r>
              <a:rPr lang="he-IL" dirty="0"/>
              <a:t>בחודשים ובשנים בהם היו משקעים רבים יותר , היה ניתן לחזות בעלייה משמעויות במפלס הכנרת ,</a:t>
            </a:r>
          </a:p>
          <a:p>
            <a:pPr marL="320040" lvl="1" indent="0">
              <a:buNone/>
            </a:pPr>
            <a:r>
              <a:rPr lang="he-IL" dirty="0"/>
              <a:t>יחד עם זאת ובכיוון ההפוך, בחודשים\שנים עם כמויות משקעים יחסית נמוכות בצירוף טמפרטורות גבוהות וזמן זהירת שמש גבוה היה ניתן לראות בירידה מסוימת במפלס הכנרת.</a:t>
            </a:r>
          </a:p>
          <a:p>
            <a:pPr marL="320040" lvl="1" indent="0">
              <a:buNone/>
            </a:pPr>
            <a:endParaRPr lang="he-IL" dirty="0"/>
          </a:p>
          <a:p>
            <a:pPr lvl="1"/>
            <a:r>
              <a:rPr lang="he-IL" dirty="0"/>
              <a:t>אחרי שנים קשות במיוחד, הכינרת באמת כמעט מלאה, והמראה שלה ממלא את הלב ,</a:t>
            </a:r>
          </a:p>
          <a:p>
            <a:pPr marL="320040" lvl="1" indent="0">
              <a:buNone/>
            </a:pPr>
            <a:r>
              <a:rPr lang="he-IL" dirty="0"/>
              <a:t>מפלס הכנרת הולך ויורד עם השנים וזה תואם את תוצאות החיזוי , ולפיכך בנימה אישית כל אדם צריך לבצע את ההשתדלות הפרטית שלו על מנת לשמור על המצרך הנדיר של מדינת ישראל.</a:t>
            </a:r>
          </a:p>
          <a:p>
            <a:pPr marL="320040" lvl="1" indent="0">
              <a:buNone/>
            </a:pPr>
            <a:endParaRPr lang="he-IL" dirty="0"/>
          </a:p>
          <a:p>
            <a:pPr marL="320040" lvl="1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0634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חופי כנרת לא רחוק מאתנחתא באפיק - אתנחתא באפיק">
            <a:extLst>
              <a:ext uri="{FF2B5EF4-FFF2-40B4-BE49-F238E27FC236}">
                <a16:creationId xmlns:a16="http://schemas.microsoft.com/office/drawing/2014/main" id="{70156ADE-1C0B-468D-BBE9-00F26FDD8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7" y="158750"/>
            <a:ext cx="10525125" cy="593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כותרת 1">
            <a:extLst>
              <a:ext uri="{FF2B5EF4-FFF2-40B4-BE49-F238E27FC236}">
                <a16:creationId xmlns:a16="http://schemas.microsoft.com/office/drawing/2014/main" id="{7B9142DC-D6C3-40D9-B10A-63494F1C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7855" y="-326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התייחסויות</a:t>
            </a:r>
          </a:p>
        </p:txBody>
      </p:sp>
      <p:pic>
        <p:nvPicPr>
          <p:cNvPr id="12" name="Mili_Miran_—_שירי_לי_כנרת_[NetOps.mobi]">
            <a:hlinkClick r:id="" action="ppaction://media"/>
            <a:extLst>
              <a:ext uri="{FF2B5EF4-FFF2-40B4-BE49-F238E27FC236}">
                <a16:creationId xmlns:a16="http://schemas.microsoft.com/office/drawing/2014/main" id="{6B218528-046E-4FDB-B61F-FA699998292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964" end="13028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988" y="6086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הכנות מקדימות וקווים מנחים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/>
          <p:nvPr/>
        </p:nvCxnSpPr>
        <p:spPr>
          <a:xfrm flipH="1">
            <a:off x="741680" y="975360"/>
            <a:ext cx="11450320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741681" y="1292734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טרם תחילת עבודת המחקר בדקנו האם קיים מספיק מידע אשר ניתן למשוך בנושא</a:t>
            </a:r>
          </a:p>
          <a:p>
            <a:pPr lvl="1"/>
            <a:r>
              <a:rPr lang="he-IL" dirty="0"/>
              <a:t>נמצא כי למדינת ישראל ישנם אתרים רבים של תיעוד והפקת דוחות על משאבי המדינה שיודעים לתת מענה על דרישות אלו.</a:t>
            </a:r>
          </a:p>
          <a:p>
            <a:pPr lvl="1"/>
            <a:r>
              <a:rPr lang="he-IL" dirty="0"/>
              <a:t>לאחר מציאת כלל המידע נדרשנו לשכלל אותו ולבצע ניקוי של הנתונים (כפי שלמדנו בפרק "טיפול בנתונים")</a:t>
            </a:r>
          </a:p>
          <a:p>
            <a:pPr lvl="1"/>
            <a:r>
              <a:rPr lang="he-IL" dirty="0"/>
              <a:t>לאחר מכן ביצענו </a:t>
            </a:r>
            <a:r>
              <a:rPr lang="he-IL" dirty="0" err="1"/>
              <a:t>ויזואליזציות</a:t>
            </a:r>
            <a:r>
              <a:rPr lang="he-IL" dirty="0"/>
              <a:t> שונות שיתארו קשרים בין משתנים שונים (כפי שלמדנו בפרק "ניתוח נתונים מתקדם")</a:t>
            </a:r>
          </a:p>
          <a:p>
            <a:pPr lvl="1"/>
            <a:r>
              <a:rPr lang="he-IL" dirty="0"/>
              <a:t>נוסף על ביצוע </a:t>
            </a:r>
            <a:r>
              <a:rPr lang="he-IL" dirty="0" err="1"/>
              <a:t>הויזואליזציה</a:t>
            </a:r>
            <a:r>
              <a:rPr lang="he-IL" dirty="0"/>
              <a:t> החלנו בביצוע של </a:t>
            </a:r>
            <a:r>
              <a:rPr lang="en-US" dirty="0"/>
              <a:t>Machine Learning </a:t>
            </a:r>
            <a:r>
              <a:rPr lang="he-IL" dirty="0"/>
              <a:t> על המידע ובחירה של אלגוריתם לצורך חישוב המודל  </a:t>
            </a:r>
          </a:p>
        </p:txBody>
      </p:sp>
    </p:spTree>
    <p:extLst>
      <p:ext uri="{BB962C8B-B14F-4D97-AF65-F5344CB8AC3E}">
        <p14:creationId xmlns:p14="http://schemas.microsoft.com/office/powerpoint/2010/main" val="19729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שלבי העבודה 	 	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/>
          <p:nvPr/>
        </p:nvCxnSpPr>
        <p:spPr>
          <a:xfrm flipH="1">
            <a:off x="741680" y="975360"/>
            <a:ext cx="11450320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5AF9ED38-DBB2-4B00-85E0-C63A41D906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911414"/>
              </p:ext>
            </p:extLst>
          </p:nvPr>
        </p:nvGraphicFramePr>
        <p:xfrm>
          <a:off x="4476114" y="1297731"/>
          <a:ext cx="7962901" cy="4507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דילים לכנרת - כפר הנופש דריה">
            <a:extLst>
              <a:ext uri="{FF2B5EF4-FFF2-40B4-BE49-F238E27FC236}">
                <a16:creationId xmlns:a16="http://schemas.microsoft.com/office/drawing/2014/main" id="{DFF83385-77CF-492D-A190-88695ABC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524250"/>
            <a:ext cx="5363823" cy="24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0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E3208E-3236-4CB1-B497-7BE605C2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579246" y="4303776"/>
            <a:ext cx="9509759" cy="1088136"/>
          </a:xfrm>
        </p:spPr>
        <p:txBody>
          <a:bodyPr>
            <a:noAutofit/>
          </a:bodyPr>
          <a:lstStyle/>
          <a:p>
            <a:pPr algn="ctr"/>
            <a:r>
              <a:rPr lang="he-IL" sz="11500" b="1" dirty="0"/>
              <a:t>פירוט</a:t>
            </a:r>
            <a:br>
              <a:rPr lang="he-IL" sz="11500" b="1" dirty="0"/>
            </a:br>
            <a:r>
              <a:rPr lang="he-IL" sz="11500" b="1" dirty="0"/>
              <a:t> שלבי </a:t>
            </a:r>
            <a:br>
              <a:rPr lang="he-IL" sz="11500" b="1" dirty="0"/>
            </a:br>
            <a:r>
              <a:rPr lang="he-IL" sz="11500" b="1" dirty="0"/>
              <a:t>העבודה</a:t>
            </a:r>
          </a:p>
        </p:txBody>
      </p:sp>
    </p:spTree>
    <p:extLst>
      <p:ext uri="{BB962C8B-B14F-4D97-AF65-F5344CB8AC3E}">
        <p14:creationId xmlns:p14="http://schemas.microsoft.com/office/powerpoint/2010/main" val="22386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F3E72C04-5BC8-4E99-A854-13144E9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5" y="-199136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שלב א' – משיכת הנתונים 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114CB559-F026-4FE9-BBD1-D4ACA05BD221}"/>
              </a:ext>
            </a:extLst>
          </p:cNvPr>
          <p:cNvCxnSpPr>
            <a:cxnSpLocks/>
          </p:cNvCxnSpPr>
          <p:nvPr/>
        </p:nvCxnSpPr>
        <p:spPr>
          <a:xfrm flipH="1">
            <a:off x="2657475" y="975360"/>
            <a:ext cx="9534525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21CB826-7A2A-4ACC-A441-E1FCDEB41E9F}"/>
              </a:ext>
            </a:extLst>
          </p:cNvPr>
          <p:cNvSpPr txBox="1">
            <a:spLocks/>
          </p:cNvSpPr>
          <p:nvPr/>
        </p:nvSpPr>
        <p:spPr>
          <a:xfrm>
            <a:off x="1217931" y="1396414"/>
            <a:ext cx="11259820" cy="4222242"/>
          </a:xfrm>
          <a:prstGeom prst="rect">
            <a:avLst/>
          </a:prstGeom>
        </p:spPr>
        <p:txBody>
          <a:bodyPr rtlCol="1">
            <a:normAutofit/>
          </a:bodyPr>
          <a:lstStyle>
            <a:lvl1pPr marL="274320" indent="-228600" algn="r" defTabSz="914400" rtl="1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229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9728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7160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4592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r" defTabSz="914400" rtl="1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בשלב זה משכנו את הנתונים לשאלת המחקר מאתר הממשלתי –</a:t>
            </a:r>
          </a:p>
          <a:p>
            <a:pPr marL="320040" lvl="1" indent="0" algn="ctr">
              <a:buNone/>
            </a:pPr>
            <a:r>
              <a:rPr lang="en-US" dirty="0">
                <a:hlinkClick r:id="rId2"/>
              </a:rPr>
              <a:t>https://data.gov.il/dataset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he-IL" dirty="0"/>
              <a:t>מאתר זה משכנו את 3 מסדי הנתונים הבאים באמצעות </a:t>
            </a:r>
            <a:r>
              <a:rPr lang="en-US" dirty="0">
                <a:hlinkClick r:id="rId3" action="ppaction://hlinksldjump"/>
              </a:rPr>
              <a:t>API</a:t>
            </a:r>
            <a:r>
              <a:rPr lang="he-IL" dirty="0"/>
              <a:t> והכנסנו אותם אל טבלת </a:t>
            </a:r>
            <a:r>
              <a:rPr lang="en-US" dirty="0"/>
              <a:t>EXCEL</a:t>
            </a:r>
            <a:r>
              <a:rPr lang="he-IL" dirty="0"/>
              <a:t>:</a:t>
            </a:r>
          </a:p>
          <a:p>
            <a:pPr marL="937260" lvl="2" indent="-342900">
              <a:buFont typeface="+mj-lt"/>
              <a:buAutoNum type="arabicPeriod"/>
            </a:pPr>
            <a:r>
              <a:rPr lang="en-US" dirty="0" err="1"/>
              <a:t>Daily_Rain</a:t>
            </a:r>
            <a:r>
              <a:rPr lang="he-IL" dirty="0"/>
              <a:t> </a:t>
            </a:r>
            <a:endParaRPr lang="en-US" dirty="0"/>
          </a:p>
          <a:p>
            <a:pPr marL="937260" lvl="2" indent="-342900">
              <a:buFont typeface="+mj-lt"/>
              <a:buAutoNum type="arabicPeriod"/>
            </a:pPr>
            <a:r>
              <a:rPr lang="en-US" dirty="0" err="1"/>
              <a:t>Daily_Data</a:t>
            </a:r>
            <a:endParaRPr lang="he-IL" dirty="0"/>
          </a:p>
          <a:p>
            <a:pPr marL="937260" lvl="2" indent="-342900">
              <a:buFont typeface="+mj-lt"/>
              <a:buAutoNum type="arabicPeriod"/>
            </a:pPr>
            <a:r>
              <a:rPr lang="en-US" dirty="0" err="1"/>
              <a:t>Measurement_Stations</a:t>
            </a:r>
            <a:endParaRPr lang="he-IL" dirty="0"/>
          </a:p>
          <a:p>
            <a:pPr marL="937260" lvl="2" indent="-342900">
              <a:buFont typeface="+mj-lt"/>
              <a:buAutoNum type="arabicPeriod"/>
            </a:pPr>
            <a:endParaRPr lang="he-IL" dirty="0"/>
          </a:p>
          <a:p>
            <a:pPr marL="937260" lvl="2" indent="-342900">
              <a:buFont typeface="+mj-lt"/>
              <a:buAutoNum type="arabicPeriod"/>
            </a:pPr>
            <a:endParaRPr lang="he-IL" dirty="0"/>
          </a:p>
          <a:p>
            <a:pPr marL="594360" lvl="2" indent="0">
              <a:buNone/>
            </a:pPr>
            <a:endParaRPr lang="he-IL" dirty="0"/>
          </a:p>
          <a:p>
            <a:pPr lvl="1"/>
            <a:r>
              <a:rPr lang="he-IL" dirty="0"/>
              <a:t>בנוסף מהאתר - </a:t>
            </a:r>
            <a:r>
              <a:rPr lang="en-US" dirty="0">
                <a:hlinkClick r:id="rId4"/>
              </a:rPr>
              <a:t>http://kineret.org.il/miflasim/</a:t>
            </a:r>
            <a:r>
              <a:rPr lang="he-IL" dirty="0"/>
              <a:t> משכנו נתוני גובה מפלס הכנרת באמצעות </a:t>
            </a:r>
            <a:r>
              <a:rPr lang="en-US" dirty="0">
                <a:hlinkClick r:id="rId5" action="ppaction://hlinksldjump"/>
              </a:rPr>
              <a:t>HTML</a:t>
            </a:r>
            <a:r>
              <a:rPr lang="he-IL" dirty="0"/>
              <a:t> (</a:t>
            </a:r>
            <a:r>
              <a:rPr lang="en-US" dirty="0" err="1"/>
              <a:t>BeautifulSoup</a:t>
            </a:r>
            <a:r>
              <a:rPr lang="he-IL" dirty="0"/>
              <a:t>) והכנסו אותם לתוך קובץ </a:t>
            </a:r>
            <a:r>
              <a:rPr lang="en-US" dirty="0"/>
              <a:t>CSV</a:t>
            </a:r>
            <a:r>
              <a:rPr lang="he-IL" dirty="0"/>
              <a:t> בשם </a:t>
            </a:r>
            <a:r>
              <a:rPr lang="en-US" dirty="0" err="1"/>
              <a:t>Kineret_levels_Scrapping</a:t>
            </a:r>
            <a:r>
              <a:rPr lang="he-IL" dirty="0"/>
              <a:t>  </a:t>
            </a:r>
          </a:p>
          <a:p>
            <a:pPr marL="937260" lvl="2" indent="-342900">
              <a:buFont typeface="+mj-lt"/>
              <a:buAutoNum type="arabicPeriod"/>
            </a:pPr>
            <a:endParaRPr lang="he-IL" dirty="0"/>
          </a:p>
          <a:p>
            <a:pPr marL="1268730" lvl="3" indent="-400050">
              <a:buFont typeface="+mj-lt"/>
              <a:buAutoNum type="romanUcPeriod"/>
            </a:pPr>
            <a:endParaRPr lang="en-US" dirty="0"/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A7DE6-100A-47D9-BD44-933E66B08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498017"/>
              </p:ext>
            </p:extLst>
          </p:nvPr>
        </p:nvGraphicFramePr>
        <p:xfrm>
          <a:off x="-486410" y="117563"/>
          <a:ext cx="4220210" cy="208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05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A8EDE621-4F9F-4266-BE01-7A73D7F4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6" y="495560"/>
            <a:ext cx="7543800" cy="6133840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F8BF736D-7A9E-4DEB-82D3-33CC2822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1" y="-380111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משיכה ב </a:t>
            </a:r>
            <a:r>
              <a:rPr lang="en-US" dirty="0"/>
              <a:t>API</a:t>
            </a:r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387DA293-5DC8-45C2-B398-6D9BEDC411A3}"/>
              </a:ext>
            </a:extLst>
          </p:cNvPr>
          <p:cNvCxnSpPr>
            <a:cxnSpLocks/>
          </p:cNvCxnSpPr>
          <p:nvPr/>
        </p:nvCxnSpPr>
        <p:spPr>
          <a:xfrm flipH="1">
            <a:off x="8372475" y="711835"/>
            <a:ext cx="3819528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C2353E49-DE34-4437-BD09-5E0AD704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5" y="66676"/>
            <a:ext cx="6861121" cy="4114799"/>
          </a:xfrm>
          <a:prstGeom prst="rect">
            <a:avLst/>
          </a:prstGeom>
        </p:spPr>
      </p:pic>
      <p:sp>
        <p:nvSpPr>
          <p:cNvPr id="5" name="חץ: מעוקל שמאלה 4">
            <a:hlinkClick r:id="rId3" action="ppaction://hlinksldjump"/>
            <a:extLst>
              <a:ext uri="{FF2B5EF4-FFF2-40B4-BE49-F238E27FC236}">
                <a16:creationId xmlns:a16="http://schemas.microsoft.com/office/drawing/2014/main" id="{0549129A-0EBD-4933-B57C-87FF25D0AFC4}"/>
              </a:ext>
            </a:extLst>
          </p:cNvPr>
          <p:cNvSpPr/>
          <p:nvPr/>
        </p:nvSpPr>
        <p:spPr>
          <a:xfrm>
            <a:off x="11220450" y="625792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E6DC1FE-9344-4FE8-8C6E-3E4506A7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66676"/>
            <a:ext cx="4533900" cy="59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חץ: מעוקל שמאלה 3">
            <a:hlinkClick r:id="rId2" action="ppaction://hlinksldjump"/>
            <a:extLst>
              <a:ext uri="{FF2B5EF4-FFF2-40B4-BE49-F238E27FC236}">
                <a16:creationId xmlns:a16="http://schemas.microsoft.com/office/drawing/2014/main" id="{0334E9E5-3E8E-4818-84E7-F419FF6DD1C5}"/>
              </a:ext>
            </a:extLst>
          </p:cNvPr>
          <p:cNvSpPr/>
          <p:nvPr/>
        </p:nvSpPr>
        <p:spPr>
          <a:xfrm>
            <a:off x="11096625" y="6200775"/>
            <a:ext cx="742950" cy="438150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B2E686E-5B25-46C4-89B6-969DDF2F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47812"/>
            <a:ext cx="11296650" cy="3148723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78C91756-CB5E-4B57-9D15-D50C4E9B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1" y="-380111"/>
            <a:ext cx="9509759" cy="1088136"/>
          </a:xfrm>
        </p:spPr>
        <p:txBody>
          <a:bodyPr rtlCol="1" anchor="b">
            <a:normAutofit/>
          </a:bodyPr>
          <a:lstStyle/>
          <a:p>
            <a:pPr rtl="1"/>
            <a:r>
              <a:rPr lang="he-IL" dirty="0"/>
              <a:t>משיכה באמצעות </a:t>
            </a:r>
            <a:r>
              <a:rPr lang="en-US" dirty="0"/>
              <a:t>Scrapping</a:t>
            </a:r>
            <a:endParaRPr lang="he-IL" dirty="0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007DD34-3791-41AF-9D4E-4C42B0EE3BA6}"/>
              </a:ext>
            </a:extLst>
          </p:cNvPr>
          <p:cNvCxnSpPr>
            <a:cxnSpLocks/>
          </p:cNvCxnSpPr>
          <p:nvPr/>
        </p:nvCxnSpPr>
        <p:spPr>
          <a:xfrm flipH="1">
            <a:off x="6019800" y="711835"/>
            <a:ext cx="6172203" cy="0"/>
          </a:xfrm>
          <a:prstGeom prst="line">
            <a:avLst/>
          </a:prstGeom>
          <a:ln w="76200">
            <a:solidFill>
              <a:srgbClr val="356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1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אוקיינוס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46_TF02895256.potx" id="{013AE398-4657-4D71-B590-D2202CF7F17F}" vid="{53CCDE60-4E36-4634-87CB-FE754CCF8102}"/>
    </a:ext>
  </a:extLst>
</a:theme>
</file>

<file path=ppt/theme/theme2.xml><?xml version="1.0" encoding="utf-8"?>
<a:theme xmlns:a="http://schemas.openxmlformats.org/drawingml/2006/main" name="ערכת נושא של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של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מצגת של ציור אוקיינוס (מסך רחב)</Template>
  <TotalTime>22270</TotalTime>
  <Words>1092</Words>
  <Application>Microsoft Office PowerPoint</Application>
  <PresentationFormat>מסך רחב</PresentationFormat>
  <Paragraphs>226</Paragraphs>
  <Slides>25</Slides>
  <Notes>3</Notes>
  <HiddenSlides>6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29" baseType="lpstr">
      <vt:lpstr>Arial</vt:lpstr>
      <vt:lpstr>Georgia</vt:lpstr>
      <vt:lpstr>Tahoma</vt:lpstr>
      <vt:lpstr>אוקיינוס 16x9</vt:lpstr>
      <vt:lpstr> -מבוא למדעי הנתונים-   השפעות מזג האוויר וכמויות המשקעים על מפלס הכנרת</vt:lpstr>
      <vt:lpstr>רקע</vt:lpstr>
      <vt:lpstr>הכנות מקדימות וקווים מנחים</vt:lpstr>
      <vt:lpstr>שלבי העבודה    </vt:lpstr>
      <vt:lpstr>פירוט  שלבי  העבודה</vt:lpstr>
      <vt:lpstr>שלב א' – משיכת הנתונים </vt:lpstr>
      <vt:lpstr>משיכה ב API</vt:lpstr>
      <vt:lpstr>מצגת של PowerPoint‏</vt:lpstr>
      <vt:lpstr>משיכה באמצעות Scrapping</vt:lpstr>
      <vt:lpstr>שלב ב' – טיפול בנתונים</vt:lpstr>
      <vt:lpstr>שלב ב' – טיפול בנתונים</vt:lpstr>
      <vt:lpstr>שלב ב' – טיפול בנתונים</vt:lpstr>
      <vt:lpstr>שלב ב' – טיפול בנתונים</vt:lpstr>
      <vt:lpstr>מצגת של PowerPoint‏</vt:lpstr>
      <vt:lpstr>מצגת של PowerPoint‏</vt:lpstr>
      <vt:lpstr>מצגת של PowerPoint‏</vt:lpstr>
      <vt:lpstr>שלב ג' – ויזואליזציה EDA</vt:lpstr>
      <vt:lpstr>שלב ג' – ויזואליזציה EDA</vt:lpstr>
      <vt:lpstr>שלב ג' – ויזואליזציה EDA</vt:lpstr>
      <vt:lpstr>שלב ג' – ויזואליזציה EDA</vt:lpstr>
      <vt:lpstr>מצגת של PowerPoint‏</vt:lpstr>
      <vt:lpstr>שלב ד' – Machine learning and prediction</vt:lpstr>
      <vt:lpstr>שלב ד' –   Machine learning and prediction</vt:lpstr>
      <vt:lpstr>מסקנות</vt:lpstr>
      <vt:lpstr>התייחסויות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-מבוא למדעי הנתונים-   השפעות מזג האוויר וכמויות המשקעים על מפלס הכנרת</dc:title>
  <dc:creator>Or Ezra</dc:creator>
  <cp:lastModifiedBy>Or Ezra</cp:lastModifiedBy>
  <cp:revision>59</cp:revision>
  <dcterms:created xsi:type="dcterms:W3CDTF">2021-05-30T17:34:02Z</dcterms:created>
  <dcterms:modified xsi:type="dcterms:W3CDTF">2021-06-26T19:04:29Z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